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3" r:id="rId4"/>
    <p:sldId id="278" r:id="rId5"/>
    <p:sldId id="284" r:id="rId6"/>
    <p:sldId id="285" r:id="rId7"/>
    <p:sldId id="286" r:id="rId8"/>
    <p:sldId id="287" r:id="rId9"/>
    <p:sldId id="258" r:id="rId10"/>
    <p:sldId id="261" r:id="rId11"/>
    <p:sldId id="262" r:id="rId12"/>
    <p:sldId id="279" r:id="rId13"/>
    <p:sldId id="281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8" r:id="rId24"/>
    <p:sldId id="289" r:id="rId25"/>
    <p:sldId id="290" r:id="rId26"/>
    <p:sldId id="291" r:id="rId27"/>
    <p:sldId id="293" r:id="rId28"/>
    <p:sldId id="272" r:id="rId29"/>
    <p:sldId id="292" r:id="rId30"/>
    <p:sldId id="273" r:id="rId31"/>
    <p:sldId id="274" r:id="rId32"/>
    <p:sldId id="276" r:id="rId33"/>
    <p:sldId id="277" r:id="rId34"/>
    <p:sldId id="301" r:id="rId35"/>
    <p:sldId id="294" r:id="rId36"/>
    <p:sldId id="295" r:id="rId37"/>
    <p:sldId id="302" r:id="rId3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5D9D23-24A5-438F-BA67-8CA9DB498E3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FD7686A-E8CC-46E8-92BE-B9838939FB35}">
      <dgm:prSet/>
      <dgm:spPr/>
      <dgm:t>
        <a:bodyPr/>
        <a:lstStyle/>
        <a:p>
          <a:pPr algn="l"/>
          <a:r>
            <a:rPr lang="el-GR"/>
            <a:t>Πρακτική εφαρμογή των θεωρητικών γνώσεων ηλεκτρονικής και ενσωματωμένων συστημάτων</a:t>
          </a:r>
          <a:endParaRPr lang="en-US" dirty="0"/>
        </a:p>
      </dgm:t>
    </dgm:pt>
    <dgm:pt modelId="{681FF3D1-9993-4EF8-9824-5E50B32C7C29}" type="parTrans" cxnId="{83E09A2A-F129-444D-8CA8-249D607FFB04}">
      <dgm:prSet/>
      <dgm:spPr/>
      <dgm:t>
        <a:bodyPr/>
        <a:lstStyle/>
        <a:p>
          <a:endParaRPr lang="en-US"/>
        </a:p>
      </dgm:t>
    </dgm:pt>
    <dgm:pt modelId="{7E3897A3-DFFA-4B49-AAF2-E7220BE71A90}" type="sibTrans" cxnId="{83E09A2A-F129-444D-8CA8-249D607FFB04}">
      <dgm:prSet/>
      <dgm:spPr/>
      <dgm:t>
        <a:bodyPr/>
        <a:lstStyle/>
        <a:p>
          <a:endParaRPr lang="en-US"/>
        </a:p>
      </dgm:t>
    </dgm:pt>
    <dgm:pt modelId="{936B1CB4-2B6E-44EF-ACE5-B81F3EBA3F83}">
      <dgm:prSet/>
      <dgm:spPr/>
      <dgm:t>
        <a:bodyPr/>
        <a:lstStyle/>
        <a:p>
          <a:pPr algn="l"/>
          <a:r>
            <a:rPr lang="el-GR"/>
            <a:t>Ανάπτυξη τεχνικών επεξεργασίας σημάτων σε σύγχρονα συστήματα ακουστικών βαρηκοΐας</a:t>
          </a:r>
          <a:endParaRPr lang="en-US" dirty="0"/>
        </a:p>
      </dgm:t>
    </dgm:pt>
    <dgm:pt modelId="{8E0FB9F9-2E11-4F8C-8CCF-5EC0793AB60C}" type="parTrans" cxnId="{A4A60B4D-6D62-44E0-B783-2D4D57DDD352}">
      <dgm:prSet/>
      <dgm:spPr/>
      <dgm:t>
        <a:bodyPr/>
        <a:lstStyle/>
        <a:p>
          <a:endParaRPr lang="en-US"/>
        </a:p>
      </dgm:t>
    </dgm:pt>
    <dgm:pt modelId="{263D2310-EDB0-4BD4-8E9E-3E459286B9AE}" type="sibTrans" cxnId="{A4A60B4D-6D62-44E0-B783-2D4D57DDD352}">
      <dgm:prSet/>
      <dgm:spPr/>
      <dgm:t>
        <a:bodyPr/>
        <a:lstStyle/>
        <a:p>
          <a:endParaRPr lang="en-US"/>
        </a:p>
      </dgm:t>
    </dgm:pt>
    <dgm:pt modelId="{86FCF036-82E7-42C2-8723-DAC360F91196}">
      <dgm:prSet/>
      <dgm:spPr/>
      <dgm:t>
        <a:bodyPr/>
        <a:lstStyle/>
        <a:p>
          <a:r>
            <a:rPr lang="el-GR" dirty="0"/>
            <a:t>Εξοικείωση με εργαστηριακό εξοπλισμό και σχεδιαστικά πακέτα ηλεκτρονικών κυκλωμάτων</a:t>
          </a:r>
          <a:endParaRPr lang="en-US" dirty="0"/>
        </a:p>
      </dgm:t>
    </dgm:pt>
    <dgm:pt modelId="{94D6CEFC-AD6A-4ED4-B597-A9153DF1633D}" type="parTrans" cxnId="{9C0B537D-8506-4838-8F52-D079A5339616}">
      <dgm:prSet/>
      <dgm:spPr/>
      <dgm:t>
        <a:bodyPr/>
        <a:lstStyle/>
        <a:p>
          <a:endParaRPr lang="en-US"/>
        </a:p>
      </dgm:t>
    </dgm:pt>
    <dgm:pt modelId="{7D7E4841-52F1-43EC-ADAD-889298036E03}" type="sibTrans" cxnId="{9C0B537D-8506-4838-8F52-D079A5339616}">
      <dgm:prSet/>
      <dgm:spPr/>
      <dgm:t>
        <a:bodyPr/>
        <a:lstStyle/>
        <a:p>
          <a:endParaRPr lang="en-US"/>
        </a:p>
      </dgm:t>
    </dgm:pt>
    <dgm:pt modelId="{D5E3BE07-0EF9-4B94-BE08-1EBEBE0D138D}">
      <dgm:prSet/>
      <dgm:spPr/>
      <dgm:t>
        <a:bodyPr/>
        <a:lstStyle/>
        <a:p>
          <a:r>
            <a:rPr lang="el-GR" dirty="0"/>
            <a:t>Απόκτηση εμπειρίας μέσω εποπτείας όλων των σταδίων πρωτοτυποποίησης συσκευών</a:t>
          </a:r>
          <a:endParaRPr lang="en-US" dirty="0"/>
        </a:p>
      </dgm:t>
    </dgm:pt>
    <dgm:pt modelId="{4DE62C7F-B7C9-400D-A11C-31E677AB23CF}" type="parTrans" cxnId="{FBA4791C-1799-4966-AA9B-2E2F3DBFFB69}">
      <dgm:prSet/>
      <dgm:spPr/>
      <dgm:t>
        <a:bodyPr/>
        <a:lstStyle/>
        <a:p>
          <a:endParaRPr lang="en-US"/>
        </a:p>
      </dgm:t>
    </dgm:pt>
    <dgm:pt modelId="{767412E1-30FB-4CAF-A038-0CC964AA5D75}" type="sibTrans" cxnId="{FBA4791C-1799-4966-AA9B-2E2F3DBFFB69}">
      <dgm:prSet/>
      <dgm:spPr/>
      <dgm:t>
        <a:bodyPr/>
        <a:lstStyle/>
        <a:p>
          <a:endParaRPr lang="en-US"/>
        </a:p>
      </dgm:t>
    </dgm:pt>
    <dgm:pt modelId="{82B491C4-3A3A-428B-9422-519435129052}" type="pres">
      <dgm:prSet presAssocID="{7C5D9D23-24A5-438F-BA67-8CA9DB498E3C}" presName="vert0" presStyleCnt="0">
        <dgm:presLayoutVars>
          <dgm:dir/>
          <dgm:animOne val="branch"/>
          <dgm:animLvl val="lvl"/>
        </dgm:presLayoutVars>
      </dgm:prSet>
      <dgm:spPr/>
    </dgm:pt>
    <dgm:pt modelId="{F74FC11F-FEB8-4CDD-87DA-D9CD0E795D58}" type="pres">
      <dgm:prSet presAssocID="{7FD7686A-E8CC-46E8-92BE-B9838939FB35}" presName="thickLine" presStyleLbl="alignNode1" presStyleIdx="0" presStyleCnt="4"/>
      <dgm:spPr/>
    </dgm:pt>
    <dgm:pt modelId="{A243443A-328E-4023-8535-556FE7AC1189}" type="pres">
      <dgm:prSet presAssocID="{7FD7686A-E8CC-46E8-92BE-B9838939FB35}" presName="horz1" presStyleCnt="0"/>
      <dgm:spPr/>
    </dgm:pt>
    <dgm:pt modelId="{48A06594-A607-4E8D-8104-F2184345BE0E}" type="pres">
      <dgm:prSet presAssocID="{7FD7686A-E8CC-46E8-92BE-B9838939FB35}" presName="tx1" presStyleLbl="revTx" presStyleIdx="0" presStyleCnt="4"/>
      <dgm:spPr/>
    </dgm:pt>
    <dgm:pt modelId="{AD608DC9-D675-44C5-B53F-C60724E53B06}" type="pres">
      <dgm:prSet presAssocID="{7FD7686A-E8CC-46E8-92BE-B9838939FB35}" presName="vert1" presStyleCnt="0"/>
      <dgm:spPr/>
    </dgm:pt>
    <dgm:pt modelId="{E697D6AA-2A1E-44E4-9E3E-D574C208BA61}" type="pres">
      <dgm:prSet presAssocID="{936B1CB4-2B6E-44EF-ACE5-B81F3EBA3F83}" presName="thickLine" presStyleLbl="alignNode1" presStyleIdx="1" presStyleCnt="4"/>
      <dgm:spPr/>
    </dgm:pt>
    <dgm:pt modelId="{CCFD58B3-656D-479C-9F10-01AD90549BEF}" type="pres">
      <dgm:prSet presAssocID="{936B1CB4-2B6E-44EF-ACE5-B81F3EBA3F83}" presName="horz1" presStyleCnt="0"/>
      <dgm:spPr/>
    </dgm:pt>
    <dgm:pt modelId="{ACBBE965-9927-49F2-AFBE-B14AF22EA341}" type="pres">
      <dgm:prSet presAssocID="{936B1CB4-2B6E-44EF-ACE5-B81F3EBA3F83}" presName="tx1" presStyleLbl="revTx" presStyleIdx="1" presStyleCnt="4"/>
      <dgm:spPr/>
    </dgm:pt>
    <dgm:pt modelId="{F4054FFC-4F1B-4C6B-A5E1-1505E4D6AFAC}" type="pres">
      <dgm:prSet presAssocID="{936B1CB4-2B6E-44EF-ACE5-B81F3EBA3F83}" presName="vert1" presStyleCnt="0"/>
      <dgm:spPr/>
    </dgm:pt>
    <dgm:pt modelId="{FFBB0BEF-1BA3-4011-B81F-F616A6C278C0}" type="pres">
      <dgm:prSet presAssocID="{86FCF036-82E7-42C2-8723-DAC360F91196}" presName="thickLine" presStyleLbl="alignNode1" presStyleIdx="2" presStyleCnt="4"/>
      <dgm:spPr/>
    </dgm:pt>
    <dgm:pt modelId="{8FC97FF4-218A-4816-B940-096EEBF068A5}" type="pres">
      <dgm:prSet presAssocID="{86FCF036-82E7-42C2-8723-DAC360F91196}" presName="horz1" presStyleCnt="0"/>
      <dgm:spPr/>
    </dgm:pt>
    <dgm:pt modelId="{1DF0E8DB-8EAF-4AB8-BC4C-1FA7067E98A7}" type="pres">
      <dgm:prSet presAssocID="{86FCF036-82E7-42C2-8723-DAC360F91196}" presName="tx1" presStyleLbl="revTx" presStyleIdx="2" presStyleCnt="4"/>
      <dgm:spPr/>
    </dgm:pt>
    <dgm:pt modelId="{2BCF88BE-EBBE-435B-B732-77BB1896A285}" type="pres">
      <dgm:prSet presAssocID="{86FCF036-82E7-42C2-8723-DAC360F91196}" presName="vert1" presStyleCnt="0"/>
      <dgm:spPr/>
    </dgm:pt>
    <dgm:pt modelId="{87DF981E-17A1-4848-A9C6-EA9CB8736B2B}" type="pres">
      <dgm:prSet presAssocID="{D5E3BE07-0EF9-4B94-BE08-1EBEBE0D138D}" presName="thickLine" presStyleLbl="alignNode1" presStyleIdx="3" presStyleCnt="4"/>
      <dgm:spPr/>
    </dgm:pt>
    <dgm:pt modelId="{BDA4B1AF-E961-46CE-A7C8-D50BFB783C70}" type="pres">
      <dgm:prSet presAssocID="{D5E3BE07-0EF9-4B94-BE08-1EBEBE0D138D}" presName="horz1" presStyleCnt="0"/>
      <dgm:spPr/>
    </dgm:pt>
    <dgm:pt modelId="{99E72A00-1899-4BDA-A4DC-3861A044FC2D}" type="pres">
      <dgm:prSet presAssocID="{D5E3BE07-0EF9-4B94-BE08-1EBEBE0D138D}" presName="tx1" presStyleLbl="revTx" presStyleIdx="3" presStyleCnt="4"/>
      <dgm:spPr/>
    </dgm:pt>
    <dgm:pt modelId="{9F159DCC-DC0F-4D99-B25B-DDEF4AAFBAE1}" type="pres">
      <dgm:prSet presAssocID="{D5E3BE07-0EF9-4B94-BE08-1EBEBE0D138D}" presName="vert1" presStyleCnt="0"/>
      <dgm:spPr/>
    </dgm:pt>
  </dgm:ptLst>
  <dgm:cxnLst>
    <dgm:cxn modelId="{131B8203-7BD7-4606-9616-EDB6225E4A97}" type="presOf" srcId="{7C5D9D23-24A5-438F-BA67-8CA9DB498E3C}" destId="{82B491C4-3A3A-428B-9422-519435129052}" srcOrd="0" destOrd="0" presId="urn:microsoft.com/office/officeart/2008/layout/LinedList"/>
    <dgm:cxn modelId="{FBA4791C-1799-4966-AA9B-2E2F3DBFFB69}" srcId="{7C5D9D23-24A5-438F-BA67-8CA9DB498E3C}" destId="{D5E3BE07-0EF9-4B94-BE08-1EBEBE0D138D}" srcOrd="3" destOrd="0" parTransId="{4DE62C7F-B7C9-400D-A11C-31E677AB23CF}" sibTransId="{767412E1-30FB-4CAF-A038-0CC964AA5D75}"/>
    <dgm:cxn modelId="{1D057421-3BC7-4DD7-BE4E-77D43DEC2EE4}" type="presOf" srcId="{936B1CB4-2B6E-44EF-ACE5-B81F3EBA3F83}" destId="{ACBBE965-9927-49F2-AFBE-B14AF22EA341}" srcOrd="0" destOrd="0" presId="urn:microsoft.com/office/officeart/2008/layout/LinedList"/>
    <dgm:cxn modelId="{5ADBFD28-3DA7-4DCF-BCCD-77CCFD6B6DF0}" type="presOf" srcId="{D5E3BE07-0EF9-4B94-BE08-1EBEBE0D138D}" destId="{99E72A00-1899-4BDA-A4DC-3861A044FC2D}" srcOrd="0" destOrd="0" presId="urn:microsoft.com/office/officeart/2008/layout/LinedList"/>
    <dgm:cxn modelId="{83E09A2A-F129-444D-8CA8-249D607FFB04}" srcId="{7C5D9D23-24A5-438F-BA67-8CA9DB498E3C}" destId="{7FD7686A-E8CC-46E8-92BE-B9838939FB35}" srcOrd="0" destOrd="0" parTransId="{681FF3D1-9993-4EF8-9824-5E50B32C7C29}" sibTransId="{7E3897A3-DFFA-4B49-AAF2-E7220BE71A90}"/>
    <dgm:cxn modelId="{1ADC642D-9489-4E2F-9556-6D57094BEF5B}" type="presOf" srcId="{7FD7686A-E8CC-46E8-92BE-B9838939FB35}" destId="{48A06594-A607-4E8D-8104-F2184345BE0E}" srcOrd="0" destOrd="0" presId="urn:microsoft.com/office/officeart/2008/layout/LinedList"/>
    <dgm:cxn modelId="{A4A60B4D-6D62-44E0-B783-2D4D57DDD352}" srcId="{7C5D9D23-24A5-438F-BA67-8CA9DB498E3C}" destId="{936B1CB4-2B6E-44EF-ACE5-B81F3EBA3F83}" srcOrd="1" destOrd="0" parTransId="{8E0FB9F9-2E11-4F8C-8CCF-5EC0793AB60C}" sibTransId="{263D2310-EDB0-4BD4-8E9E-3E459286B9AE}"/>
    <dgm:cxn modelId="{9C0B537D-8506-4838-8F52-D079A5339616}" srcId="{7C5D9D23-24A5-438F-BA67-8CA9DB498E3C}" destId="{86FCF036-82E7-42C2-8723-DAC360F91196}" srcOrd="2" destOrd="0" parTransId="{94D6CEFC-AD6A-4ED4-B597-A9153DF1633D}" sibTransId="{7D7E4841-52F1-43EC-ADAD-889298036E03}"/>
    <dgm:cxn modelId="{0E8560CD-16C6-453D-B04E-78A600628672}" type="presOf" srcId="{86FCF036-82E7-42C2-8723-DAC360F91196}" destId="{1DF0E8DB-8EAF-4AB8-BC4C-1FA7067E98A7}" srcOrd="0" destOrd="0" presId="urn:microsoft.com/office/officeart/2008/layout/LinedList"/>
    <dgm:cxn modelId="{1414E3CF-BC64-4954-9BE2-7F04E7F6E843}" type="presParOf" srcId="{82B491C4-3A3A-428B-9422-519435129052}" destId="{F74FC11F-FEB8-4CDD-87DA-D9CD0E795D58}" srcOrd="0" destOrd="0" presId="urn:microsoft.com/office/officeart/2008/layout/LinedList"/>
    <dgm:cxn modelId="{83BB04B2-8961-47BA-B24F-F5D639EBC8E8}" type="presParOf" srcId="{82B491C4-3A3A-428B-9422-519435129052}" destId="{A243443A-328E-4023-8535-556FE7AC1189}" srcOrd="1" destOrd="0" presId="urn:microsoft.com/office/officeart/2008/layout/LinedList"/>
    <dgm:cxn modelId="{2049A9AA-7D4F-424F-AD5B-41D125078EA4}" type="presParOf" srcId="{A243443A-328E-4023-8535-556FE7AC1189}" destId="{48A06594-A607-4E8D-8104-F2184345BE0E}" srcOrd="0" destOrd="0" presId="urn:microsoft.com/office/officeart/2008/layout/LinedList"/>
    <dgm:cxn modelId="{F9860D32-5A66-42FC-993C-0B9AB9A716B2}" type="presParOf" srcId="{A243443A-328E-4023-8535-556FE7AC1189}" destId="{AD608DC9-D675-44C5-B53F-C60724E53B06}" srcOrd="1" destOrd="0" presId="urn:microsoft.com/office/officeart/2008/layout/LinedList"/>
    <dgm:cxn modelId="{11B09F88-5CE2-453F-BF81-4F160A175BFB}" type="presParOf" srcId="{82B491C4-3A3A-428B-9422-519435129052}" destId="{E697D6AA-2A1E-44E4-9E3E-D574C208BA61}" srcOrd="2" destOrd="0" presId="urn:microsoft.com/office/officeart/2008/layout/LinedList"/>
    <dgm:cxn modelId="{8DFE5731-D202-45F8-BF00-92DECC67A625}" type="presParOf" srcId="{82B491C4-3A3A-428B-9422-519435129052}" destId="{CCFD58B3-656D-479C-9F10-01AD90549BEF}" srcOrd="3" destOrd="0" presId="urn:microsoft.com/office/officeart/2008/layout/LinedList"/>
    <dgm:cxn modelId="{C51279B7-A39E-4572-93D7-847779A89D1A}" type="presParOf" srcId="{CCFD58B3-656D-479C-9F10-01AD90549BEF}" destId="{ACBBE965-9927-49F2-AFBE-B14AF22EA341}" srcOrd="0" destOrd="0" presId="urn:microsoft.com/office/officeart/2008/layout/LinedList"/>
    <dgm:cxn modelId="{D1411B3B-15D9-4945-A8DB-8862C04437B2}" type="presParOf" srcId="{CCFD58B3-656D-479C-9F10-01AD90549BEF}" destId="{F4054FFC-4F1B-4C6B-A5E1-1505E4D6AFAC}" srcOrd="1" destOrd="0" presId="urn:microsoft.com/office/officeart/2008/layout/LinedList"/>
    <dgm:cxn modelId="{3D89142F-8B2A-4EF4-8794-174F3B3201B2}" type="presParOf" srcId="{82B491C4-3A3A-428B-9422-519435129052}" destId="{FFBB0BEF-1BA3-4011-B81F-F616A6C278C0}" srcOrd="4" destOrd="0" presId="urn:microsoft.com/office/officeart/2008/layout/LinedList"/>
    <dgm:cxn modelId="{7800056A-AF1C-4E74-83D2-C9F840D932FB}" type="presParOf" srcId="{82B491C4-3A3A-428B-9422-519435129052}" destId="{8FC97FF4-218A-4816-B940-096EEBF068A5}" srcOrd="5" destOrd="0" presId="urn:microsoft.com/office/officeart/2008/layout/LinedList"/>
    <dgm:cxn modelId="{4B1D9845-196C-4DE6-85A4-F631E9FE67B3}" type="presParOf" srcId="{8FC97FF4-218A-4816-B940-096EEBF068A5}" destId="{1DF0E8DB-8EAF-4AB8-BC4C-1FA7067E98A7}" srcOrd="0" destOrd="0" presId="urn:microsoft.com/office/officeart/2008/layout/LinedList"/>
    <dgm:cxn modelId="{D3B49E25-C02C-4A72-8045-F54C4BCF1421}" type="presParOf" srcId="{8FC97FF4-218A-4816-B940-096EEBF068A5}" destId="{2BCF88BE-EBBE-435B-B732-77BB1896A285}" srcOrd="1" destOrd="0" presId="urn:microsoft.com/office/officeart/2008/layout/LinedList"/>
    <dgm:cxn modelId="{023C8415-75F8-4F31-9A1A-F97BC5754C4B}" type="presParOf" srcId="{82B491C4-3A3A-428B-9422-519435129052}" destId="{87DF981E-17A1-4848-A9C6-EA9CB8736B2B}" srcOrd="6" destOrd="0" presId="urn:microsoft.com/office/officeart/2008/layout/LinedList"/>
    <dgm:cxn modelId="{4C2AE643-64A6-49E8-8751-D5891987961F}" type="presParOf" srcId="{82B491C4-3A3A-428B-9422-519435129052}" destId="{BDA4B1AF-E961-46CE-A7C8-D50BFB783C70}" srcOrd="7" destOrd="0" presId="urn:microsoft.com/office/officeart/2008/layout/LinedList"/>
    <dgm:cxn modelId="{D78959E6-B0E5-4777-95F9-7018B3A9F497}" type="presParOf" srcId="{BDA4B1AF-E961-46CE-A7C8-D50BFB783C70}" destId="{99E72A00-1899-4BDA-A4DC-3861A044FC2D}" srcOrd="0" destOrd="0" presId="urn:microsoft.com/office/officeart/2008/layout/LinedList"/>
    <dgm:cxn modelId="{4368E19E-368A-4BD8-87A6-5BC40BD60F38}" type="presParOf" srcId="{BDA4B1AF-E961-46CE-A7C8-D50BFB783C70}" destId="{9F159DCC-DC0F-4D99-B25B-DDEF4AAFBA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FC11F-FEB8-4CDD-87DA-D9CD0E795D58}">
      <dsp:nvSpPr>
        <dsp:cNvPr id="0" name=""/>
        <dsp:cNvSpPr/>
      </dsp:nvSpPr>
      <dsp:spPr>
        <a:xfrm>
          <a:off x="0" y="0"/>
          <a:ext cx="55963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06594-A607-4E8D-8104-F2184345BE0E}">
      <dsp:nvSpPr>
        <dsp:cNvPr id="0" name=""/>
        <dsp:cNvSpPr/>
      </dsp:nvSpPr>
      <dsp:spPr>
        <a:xfrm>
          <a:off x="0" y="0"/>
          <a:ext cx="5596366" cy="107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/>
            <a:t>Πρακτική εφαρμογή των θεωρητικών γνώσεων ηλεκτρονικής και ενσωματωμένων συστημάτων</a:t>
          </a:r>
          <a:endParaRPr lang="en-US" sz="2100" kern="1200" dirty="0"/>
        </a:p>
      </dsp:txBody>
      <dsp:txXfrm>
        <a:off x="0" y="0"/>
        <a:ext cx="5596366" cy="1072177"/>
      </dsp:txXfrm>
    </dsp:sp>
    <dsp:sp modelId="{E697D6AA-2A1E-44E4-9E3E-D574C208BA61}">
      <dsp:nvSpPr>
        <dsp:cNvPr id="0" name=""/>
        <dsp:cNvSpPr/>
      </dsp:nvSpPr>
      <dsp:spPr>
        <a:xfrm>
          <a:off x="0" y="1072177"/>
          <a:ext cx="55963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BE965-9927-49F2-AFBE-B14AF22EA341}">
      <dsp:nvSpPr>
        <dsp:cNvPr id="0" name=""/>
        <dsp:cNvSpPr/>
      </dsp:nvSpPr>
      <dsp:spPr>
        <a:xfrm>
          <a:off x="0" y="1072177"/>
          <a:ext cx="5596366" cy="107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/>
            <a:t>Ανάπτυξη τεχνικών επεξεργασίας σημάτων σε σύγχρονα συστήματα ακουστικών βαρηκοΐας</a:t>
          </a:r>
          <a:endParaRPr lang="en-US" sz="2100" kern="1200" dirty="0"/>
        </a:p>
      </dsp:txBody>
      <dsp:txXfrm>
        <a:off x="0" y="1072177"/>
        <a:ext cx="5596366" cy="1072177"/>
      </dsp:txXfrm>
    </dsp:sp>
    <dsp:sp modelId="{FFBB0BEF-1BA3-4011-B81F-F616A6C278C0}">
      <dsp:nvSpPr>
        <dsp:cNvPr id="0" name=""/>
        <dsp:cNvSpPr/>
      </dsp:nvSpPr>
      <dsp:spPr>
        <a:xfrm>
          <a:off x="0" y="2144355"/>
          <a:ext cx="55963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0E8DB-8EAF-4AB8-BC4C-1FA7067E98A7}">
      <dsp:nvSpPr>
        <dsp:cNvPr id="0" name=""/>
        <dsp:cNvSpPr/>
      </dsp:nvSpPr>
      <dsp:spPr>
        <a:xfrm>
          <a:off x="0" y="2144355"/>
          <a:ext cx="5596366" cy="107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Εξοικείωση με εργαστηριακό εξοπλισμό και σχεδιαστικά πακέτα ηλεκτρονικών κυκλωμάτων</a:t>
          </a:r>
          <a:endParaRPr lang="en-US" sz="2100" kern="1200" dirty="0"/>
        </a:p>
      </dsp:txBody>
      <dsp:txXfrm>
        <a:off x="0" y="2144355"/>
        <a:ext cx="5596366" cy="1072177"/>
      </dsp:txXfrm>
    </dsp:sp>
    <dsp:sp modelId="{87DF981E-17A1-4848-A9C6-EA9CB8736B2B}">
      <dsp:nvSpPr>
        <dsp:cNvPr id="0" name=""/>
        <dsp:cNvSpPr/>
      </dsp:nvSpPr>
      <dsp:spPr>
        <a:xfrm>
          <a:off x="0" y="3216533"/>
          <a:ext cx="55963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72A00-1899-4BDA-A4DC-3861A044FC2D}">
      <dsp:nvSpPr>
        <dsp:cNvPr id="0" name=""/>
        <dsp:cNvSpPr/>
      </dsp:nvSpPr>
      <dsp:spPr>
        <a:xfrm>
          <a:off x="0" y="3216533"/>
          <a:ext cx="5596366" cy="107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Απόκτηση εμπειρίας μέσω εποπτείας όλων των σταδίων πρωτοτυποποίησης συσκευών</a:t>
          </a:r>
          <a:endParaRPr lang="en-US" sz="2100" kern="1200" dirty="0"/>
        </a:p>
      </dsp:txBody>
      <dsp:txXfrm>
        <a:off x="0" y="3216533"/>
        <a:ext cx="5596366" cy="1072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788DA-3938-47EE-8170-4DF7BF55DDD2}" type="datetimeFigureOut">
              <a:rPr lang="el-GR" smtClean="0"/>
              <a:t>27/6/2022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325AA-7D94-4C54-A35C-39294C3D942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6356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DC76-4DE5-90B8-2DE7-71523631C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ED435-7C5F-944A-32C1-1D783D21C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582C-9052-1BF2-94B7-F7019E9D0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B080-E0FE-43EF-BE3D-D56CB8C91746}" type="datetime1">
              <a:rPr lang="el-GR" smtClean="0"/>
              <a:t>27/6/2022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8DE83-3340-6934-1323-CD805DED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29F60-338F-D38A-B1BB-18523B22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15070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4074-9314-B766-AB90-3D65164E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C769-8EA3-FD64-E6C6-FEB783ACA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B4D11-318B-C278-0A7C-20B6B764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E41-558F-48CC-938C-1E3D54501EF9}" type="datetime1">
              <a:rPr lang="el-GR" smtClean="0"/>
              <a:t>27/6/2022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36166-DB48-56F7-8222-04271844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F717A-ADDA-8352-1F77-14AEE0E3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016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A5A9C-5D6D-601B-0A42-EC7E9CA0A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80ED8-955D-3926-A526-D16169126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90DCA-F07E-F61A-6514-9AEA5980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227D-A5BE-406A-A5D3-2E4129570BA5}" type="datetime1">
              <a:rPr lang="el-GR" smtClean="0"/>
              <a:t>27/6/2022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E3DF4-AE88-6251-F540-9CA97BBE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49A90-0651-C322-12C5-1147C3CC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699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A493-71AB-E5BD-45A1-A86E1348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3C9E6-1634-968C-F85B-FC926015B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CEB47-128C-4B53-A985-B28F496A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FA30-91E0-4000-A101-1362369A5341}" type="datetime1">
              <a:rPr lang="el-GR" smtClean="0"/>
              <a:t>27/6/2022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BCF19-E14A-13A8-A599-FC4A2675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FD387-FBF6-C73A-D07F-1B5456FF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8637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389F2-9716-87EF-0EE9-CBC92D1E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B2545-255F-8860-BB2B-DDD98C0D2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F6B6E-3C79-14AE-FBEA-99E112AD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1857-7916-4F42-86C0-3FC363CD1865}" type="datetime1">
              <a:rPr lang="el-GR" smtClean="0"/>
              <a:t>27/6/2022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32EB-91B7-303B-863A-35D7885F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A2F33-50EE-9556-DCE4-577C8E39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7100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36AE2-DD46-D526-8CE5-94ADCFF0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CBDED-0F08-861F-CA9F-13B66FB36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36233-3842-40E5-53CE-465FD639D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3C53C-90CE-EF68-157B-F58CE0C2D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2B51-8C88-4C59-8EC3-E614F8A800A8}" type="datetime1">
              <a:rPr lang="el-GR" smtClean="0"/>
              <a:t>27/6/2022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4403E-DB03-DBD6-632B-05ED674D9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77D9C-927A-BFC7-E3FA-3F27F450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1378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F069-E1E1-7199-933C-D5F08A0A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C6EE0-C509-3079-11BA-6D5B452F4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A2045-0DD0-7843-264B-26ADB5819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B7511-0977-8D60-BD98-D8840BF72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32B09-EB76-9919-7F94-6B30900F5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530E79-F205-14C0-E613-FA627C95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B545-A24D-4151-A104-2FF0B5C577E0}" type="datetime1">
              <a:rPr lang="el-GR" smtClean="0"/>
              <a:t>27/6/2022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5942A-02D8-EF40-3AD9-911D67FD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BCB988-22C7-C52A-CA63-5BA15F1F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5618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A1CD-099C-D640-6EAF-53EF1FF1F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48AB9-BCA2-B555-9289-F05C45BBB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C466-6340-4FEA-A800-8988F71A37C1}" type="datetime1">
              <a:rPr lang="el-GR" smtClean="0"/>
              <a:t>27/6/2022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D661B-5D33-25FD-052D-71F71641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08487-1F97-FA13-F207-E6AB40E7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72345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65763-C390-DDF4-EA19-FF9FBC7E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424E-0478-4026-BEC3-A3C8202C8142}" type="datetime1">
              <a:rPr lang="el-GR" smtClean="0"/>
              <a:t>27/6/2022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98F9B-B9E4-C065-C094-FB15A06AD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5EE98-4D26-ECC3-E819-B21DDCAA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4262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B4B55-F566-0BE9-F3EA-09477D24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83A6-036D-47A8-5FA1-20771C9A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A08AA-4F17-B11C-C707-18606E660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6EB16-6268-617A-6E4D-E795452A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51-7222-40CD-AB58-F4216E3B0E25}" type="datetime1">
              <a:rPr lang="el-GR" smtClean="0"/>
              <a:t>27/6/2022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D66D1-4C98-9E20-24D4-82B9D061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3B785-81C6-211C-5E40-551CC62E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317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36F52-7EA8-E1C4-182E-A0B73203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13FB28-C5BF-3057-F502-BF2906823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D2DE-9BA3-38A5-6D92-8FFA21738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2E642-5E8F-4ECA-CEE7-1B426D6B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D119B-E3C7-483A-95A1-F515A62E5C64}" type="datetime1">
              <a:rPr lang="el-GR" smtClean="0"/>
              <a:t>27/6/2022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46563-9CD3-CA15-E7E6-4D8C4850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E81E7-EB2A-9356-F0EE-91FAAD7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1318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CC8CB0-E0FD-6029-FAFD-3B6A89EB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D1EC6-0FBF-F0AC-FD2A-9F83DD970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943E2-85F8-2F4C-1B78-C5F3E8AA6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9489C-1070-448D-9841-3F79DF20D683}" type="datetime1">
              <a:rPr lang="el-GR" smtClean="0"/>
              <a:t>27/6/2022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692BB-847A-DA01-C35D-2CDFB0E9E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CF4F9-B74D-19D9-ED90-766C613A5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0EE5-7A4E-4407-95BD-92E8B143369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0816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AB977AD-DFA4-E459-1F93-DA3603A4D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A7240-ED4B-76C7-774A-B8F2F6A66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908" y="5154168"/>
            <a:ext cx="7447167" cy="1261872"/>
          </a:xfrm>
        </p:spPr>
        <p:txBody>
          <a:bodyPr anchor="ctr">
            <a:noAutofit/>
          </a:bodyPr>
          <a:lstStyle/>
          <a:p>
            <a:r>
              <a:rPr lang="el-GR" sz="3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Σχεδιασμός ακουστικού βαρηκοΐας και Υλοποίηση με τη βοήθεια μικροελεγκτή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8CA35-8FE8-2CDC-599C-D3E70990E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4731" y="5244084"/>
            <a:ext cx="2908115" cy="1461516"/>
          </a:xfrm>
        </p:spPr>
        <p:txBody>
          <a:bodyPr anchor="ctr">
            <a:normAutofit/>
          </a:bodyPr>
          <a:lstStyle/>
          <a:p>
            <a:r>
              <a:rPr lang="el-GR" dirty="0">
                <a:solidFill>
                  <a:schemeClr val="tx2"/>
                </a:solidFill>
              </a:rPr>
              <a:t>Παναγιώτης Ξυδιάς</a:t>
            </a:r>
          </a:p>
          <a:p>
            <a:r>
              <a:rPr lang="el-GR" dirty="0">
                <a:solidFill>
                  <a:schemeClr val="tx2"/>
                </a:solidFill>
              </a:rPr>
              <a:t>Αρ.Μητρ. 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l-GR" dirty="0">
                <a:solidFill>
                  <a:schemeClr val="tx2"/>
                </a:solidFill>
              </a:rPr>
              <a:t>1059434</a:t>
            </a:r>
          </a:p>
          <a:p>
            <a:r>
              <a:rPr lang="el-GR" dirty="0">
                <a:solidFill>
                  <a:schemeClr val="tx2"/>
                </a:solidFill>
              </a:rPr>
              <a:t>Έτος 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l-GR" dirty="0">
                <a:solidFill>
                  <a:schemeClr val="tx2"/>
                </a:solidFill>
              </a:rPr>
              <a:t>5</a:t>
            </a:r>
            <a:r>
              <a:rPr lang="el-GR" baseline="30000" dirty="0">
                <a:solidFill>
                  <a:schemeClr val="tx2"/>
                </a:solidFill>
              </a:rPr>
              <a:t>ο</a:t>
            </a:r>
            <a:r>
              <a:rPr lang="el-GR" dirty="0">
                <a:solidFill>
                  <a:schemeClr val="tx2"/>
                </a:solidFill>
              </a:rPr>
              <a:t> </a:t>
            </a:r>
          </a:p>
          <a:p>
            <a:endParaRPr lang="el-GR" sz="2000" dirty="0">
              <a:solidFill>
                <a:schemeClr val="tx2"/>
              </a:solidFill>
            </a:endParaRP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29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F7B7E4-4626-51A2-D412-42760B04B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D4ED6-A760-C377-AE2B-627FD105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Προδιαγραφές του συστήματος στο επίπεδο του </a:t>
            </a:r>
            <a:r>
              <a:rPr lang="en-US" dirty="0">
                <a:solidFill>
                  <a:srgbClr val="FFFFFF"/>
                </a:solidFill>
              </a:rPr>
              <a:t>Hardware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85B22F-26A4-FAE2-E418-A537AFB39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l-GR" dirty="0">
                <a:solidFill>
                  <a:srgbClr val="FFFFFF"/>
                </a:solidFill>
              </a:rPr>
              <a:t>Πόλωση των σημάτων 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>
                <a:solidFill>
                  <a:srgbClr val="FFFFFF"/>
                </a:solidFill>
              </a:rPr>
              <a:t>Προενίσχυση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>
                <a:solidFill>
                  <a:srgbClr val="FFFFFF"/>
                </a:solidFill>
              </a:rPr>
              <a:t>Αναλογική τράπεζα φίλτρων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>
                <a:solidFill>
                  <a:srgbClr val="FFFFFF"/>
                </a:solidFill>
              </a:rPr>
              <a:t>Ψηφιακός έλεγχος προγραμματιζόμενων αναλογικών ενισχυτών </a:t>
            </a:r>
            <a:r>
              <a:rPr lang="en-US" dirty="0">
                <a:solidFill>
                  <a:srgbClr val="FFFFFF"/>
                </a:solidFill>
              </a:rPr>
              <a:t>(PGAs)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>
                <a:solidFill>
                  <a:srgbClr val="FFFFFF"/>
                </a:solidFill>
              </a:rPr>
              <a:t>Ανακατασκευή ακουστικού σήματος στην έξοδο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>
                <a:solidFill>
                  <a:srgbClr val="FFFFFF"/>
                </a:solidFill>
              </a:rPr>
              <a:t>Δημιουργία σημάτων ελέγχου (</a:t>
            </a:r>
            <a:r>
              <a:rPr lang="en-US" dirty="0">
                <a:solidFill>
                  <a:srgbClr val="FFFFFF"/>
                </a:solidFill>
              </a:rPr>
              <a:t>Enable) </a:t>
            </a:r>
            <a:r>
              <a:rPr lang="el-GR" dirty="0">
                <a:solidFill>
                  <a:srgbClr val="FFFFFF"/>
                </a:solidFill>
              </a:rPr>
              <a:t>με τη χρήση συγκρητή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8F324-E368-62CA-0218-67CC409E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l-GR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496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59AA77-B92D-8996-14B8-26E755A75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9FC1E-E83C-B704-130F-ECDA00F2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Προδιαγραφές του συστήματος στο επίπεδο του </a:t>
            </a:r>
            <a:r>
              <a:rPr lang="en-US" dirty="0">
                <a:solidFill>
                  <a:srgbClr val="FFFFFF"/>
                </a:solidFill>
              </a:rPr>
              <a:t>Firmware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26" name="Content Placeholder 13">
            <a:extLst>
              <a:ext uri="{FF2B5EF4-FFF2-40B4-BE49-F238E27FC236}">
                <a16:creationId xmlns:a16="http://schemas.microsoft.com/office/drawing/2014/main" id="{6F4E85C1-13A9-F66A-70E8-C7E77C7AC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l-GR" dirty="0">
                <a:solidFill>
                  <a:srgbClr val="FFFFFF"/>
                </a:solidFill>
              </a:rPr>
              <a:t>Εκτίμηση της βασικής αρμονικής του σήματος με τη μέθοδο των </a:t>
            </a:r>
            <a:r>
              <a:rPr lang="en-US" dirty="0">
                <a:solidFill>
                  <a:srgbClr val="FFFFFF"/>
                </a:solidFill>
              </a:rPr>
              <a:t>Zero Crossings </a:t>
            </a:r>
            <a:endParaRPr lang="el-GR" dirty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l-GR" dirty="0">
                <a:solidFill>
                  <a:srgbClr val="FFFFFF"/>
                </a:solidFill>
              </a:rPr>
              <a:t>Εφαρμογή κατάλληλης ενίσχυσης/απόσβεσης ανά συχνοτική ζώνη (</a:t>
            </a:r>
            <a:r>
              <a:rPr lang="en-US" dirty="0">
                <a:solidFill>
                  <a:srgbClr val="FFFFFF"/>
                </a:solidFill>
              </a:rPr>
              <a:t>Compression Gain)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>
                <a:solidFill>
                  <a:srgbClr val="FFFFFF"/>
                </a:solidFill>
              </a:rPr>
              <a:t>Χρήση </a:t>
            </a:r>
            <a:r>
              <a:rPr lang="en-US" dirty="0">
                <a:solidFill>
                  <a:srgbClr val="FFFFFF"/>
                </a:solidFill>
              </a:rPr>
              <a:t>power saving mode (</a:t>
            </a:r>
            <a:r>
              <a:rPr lang="en-US" dirty="0" err="1">
                <a:solidFill>
                  <a:srgbClr val="FFFFFF"/>
                </a:solidFill>
              </a:rPr>
              <a:t>LowPower</a:t>
            </a:r>
            <a:r>
              <a:rPr lang="en-US" dirty="0">
                <a:solidFill>
                  <a:srgbClr val="FFFFFF"/>
                </a:solidFill>
              </a:rPr>
              <a:t> method) </a:t>
            </a:r>
            <a:r>
              <a:rPr lang="el-GR" dirty="0">
                <a:solidFill>
                  <a:srgbClr val="FFFFFF"/>
                </a:solidFill>
              </a:rPr>
              <a:t>στο μικροελεγκτή </a:t>
            </a:r>
            <a:r>
              <a:rPr lang="en-US" dirty="0">
                <a:solidFill>
                  <a:srgbClr val="FFFFFF"/>
                </a:solidFill>
              </a:rPr>
              <a:t>ATMEGA328-PU</a:t>
            </a:r>
            <a:endParaRPr lang="el-GR" dirty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710AF-6403-CBBB-64CD-FD601140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l-GR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AB6AC-1AD6-E92F-D488-C00D3B12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>
            <a:normAutofit/>
          </a:bodyPr>
          <a:lstStyle/>
          <a:p>
            <a:r>
              <a:rPr lang="el-GR" dirty="0"/>
              <a:t>Πόλωση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E0F8-93B9-96A0-6408-F9A735F30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67" y="2878074"/>
            <a:ext cx="5076090" cy="4151376"/>
          </a:xfrm>
        </p:spPr>
        <p:txBody>
          <a:bodyPr>
            <a:normAutofit/>
          </a:bodyPr>
          <a:lstStyle/>
          <a:p>
            <a:r>
              <a:rPr lang="el-GR" sz="2000" dirty="0"/>
              <a:t>Χρήση διαιρέτη τάσης και </a:t>
            </a:r>
            <a:r>
              <a:rPr lang="en-US" sz="2000" dirty="0"/>
              <a:t>buffer </a:t>
            </a:r>
            <a:r>
              <a:rPr lang="el-GR" sz="2000" dirty="0"/>
              <a:t>τάσης  για καλύτερο </a:t>
            </a:r>
            <a:r>
              <a:rPr lang="en-US" sz="2000" dirty="0"/>
              <a:t>impedance matching.</a:t>
            </a:r>
            <a:endParaRPr lang="el-G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8E874-E718-CDD8-0EFE-A06F4A457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401" y="-601135"/>
            <a:ext cx="9220559" cy="451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3E001-757C-6CB9-D774-EF2B2EDD4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813" y="3647908"/>
            <a:ext cx="3571444" cy="1976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AE51F-FB16-6FAC-3BF7-6269E01D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56" y="6356350"/>
            <a:ext cx="111034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l-GR" sz="1600" b="1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66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72896-FDA9-3894-ABAD-F9C3B6134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Envelope detection</a:t>
            </a:r>
            <a:endParaRPr lang="el-GR" sz="3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641321-1DCB-5B17-5D9D-DFCAE1DA8F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90" y="1132114"/>
            <a:ext cx="7619960" cy="2436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6066D7-CE57-A1F5-7ABC-28FD5C20C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61" y="396040"/>
            <a:ext cx="7619961" cy="39696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2F880-1507-B106-DB8B-8E426D75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893" y="4272030"/>
            <a:ext cx="6583908" cy="1881559"/>
          </a:xfrm>
        </p:spPr>
        <p:txBody>
          <a:bodyPr anchor="ctr">
            <a:norm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Ανίχνευση των σημαντικών μεταβάσεων ηχοστάθμης και δημιουργία σήματος </a:t>
            </a:r>
            <a:r>
              <a:rPr lang="en-US" sz="2000" dirty="0">
                <a:solidFill>
                  <a:schemeClr val="bg1"/>
                </a:solidFill>
              </a:rPr>
              <a:t>enable </a:t>
            </a:r>
            <a:r>
              <a:rPr lang="el-GR" sz="2000" dirty="0">
                <a:solidFill>
                  <a:schemeClr val="bg1"/>
                </a:solidFill>
              </a:rPr>
              <a:t>στην έξοδο.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1268A-C896-FD83-BD5A-8A8C28CC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/>
              <a:pPr>
                <a:spcAft>
                  <a:spcPts val="600"/>
                </a:spcAft>
              </a:pPr>
              <a:t>13</a:t>
            </a:fld>
            <a:endParaRPr lang="el-GR" sz="1600" b="1" dirty="0"/>
          </a:p>
        </p:txBody>
      </p:sp>
    </p:spTree>
    <p:extLst>
      <p:ext uri="{BB962C8B-B14F-4D97-AF65-F5344CB8AC3E}">
        <p14:creationId xmlns:p14="http://schemas.microsoft.com/office/powerpoint/2010/main" val="198703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668BD-5B6F-A244-4042-156FF5C0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Προενίσχυση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CDC36-CD98-8920-3704-D39D2D50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 smtClean="0"/>
              <a:pPr>
                <a:spcAft>
                  <a:spcPts val="600"/>
                </a:spcAft>
              </a:pPr>
              <a:t>14</a:t>
            </a:fld>
            <a:endParaRPr lang="el-GR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468B65-2100-733C-72F0-AFB5B29367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31" y="-401319"/>
            <a:ext cx="8603374" cy="4106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F19BA2-ECF6-C660-11EC-CBFE961A26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3" y="2884290"/>
            <a:ext cx="7273893" cy="34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5D0D-1376-9C8E-D9B6-09E4774C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3667039" cy="1618634"/>
          </a:xfrm>
        </p:spPr>
        <p:txBody>
          <a:bodyPr>
            <a:normAutofit/>
          </a:bodyPr>
          <a:lstStyle/>
          <a:p>
            <a:r>
              <a:rPr lang="el-GR" sz="3600" dirty="0"/>
              <a:t>Κρίσιμες συχνοτικές ζώνες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BA0DDA-A7B2-DA6E-A3F5-DCDD932B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91" y="2449214"/>
            <a:ext cx="3987077" cy="3779520"/>
          </a:xfrm>
        </p:spPr>
        <p:txBody>
          <a:bodyPr>
            <a:normAutofit/>
          </a:bodyPr>
          <a:lstStyle/>
          <a:p>
            <a:pPr algn="just"/>
            <a:r>
              <a:rPr lang="el-GR" sz="1800" dirty="0"/>
              <a:t>Ο κοχλίας επιμερίζει το εύρος των ακουστικών συχνοτήτων και αξιοποιεί μία τράπεζα </a:t>
            </a:r>
            <a:r>
              <a:rPr lang="en-US" sz="1800" dirty="0"/>
              <a:t>bandpass </a:t>
            </a:r>
            <a:r>
              <a:rPr lang="el-GR" sz="1800" dirty="0"/>
              <a:t>φίλτρων 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, diagram&#10;&#10;Description automatically generated">
            <a:extLst>
              <a:ext uri="{FF2B5EF4-FFF2-40B4-BE49-F238E27FC236}">
                <a16:creationId xmlns:a16="http://schemas.microsoft.com/office/drawing/2014/main" id="{DEF78F86-AADE-4C84-E2C1-3B746BE5C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1" b="-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7199C-072C-2A8E-E280-1B45A0CD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538" y="6355397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l-G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84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F4882-A053-823B-5384-F7792BED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221266" cy="1344975"/>
          </a:xfrm>
        </p:spPr>
        <p:txBody>
          <a:bodyPr>
            <a:normAutofit fontScale="90000"/>
          </a:bodyPr>
          <a:lstStyle/>
          <a:p>
            <a:pPr algn="ctr"/>
            <a:r>
              <a:rPr lang="el-GR" sz="4000" dirty="0"/>
              <a:t>Αναλογικά φίλτρα</a:t>
            </a:r>
            <a:br>
              <a:rPr lang="en-US" sz="4000" dirty="0"/>
            </a:br>
            <a:r>
              <a:rPr lang="el-GR" sz="4000" dirty="0"/>
              <a:t> </a:t>
            </a:r>
            <a:r>
              <a:rPr lang="en-US" sz="4000" dirty="0" err="1"/>
              <a:t>Sallen</a:t>
            </a:r>
            <a:r>
              <a:rPr lang="en-US" sz="4000" dirty="0"/>
              <a:t> – Key</a:t>
            </a:r>
            <a:br>
              <a:rPr lang="en-US" sz="4000" dirty="0"/>
            </a:br>
            <a:endParaRPr lang="el-G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F66FC-1F5E-F69C-8D3D-6709659AD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235490" cy="3773010"/>
          </a:xfrm>
        </p:spPr>
        <p:txBody>
          <a:bodyPr>
            <a:normAutofit/>
          </a:bodyPr>
          <a:lstStyle/>
          <a:p>
            <a:r>
              <a:rPr lang="el-GR" sz="2000" dirty="0"/>
              <a:t>Ο σχεδιασμός τους είναι απλός.</a:t>
            </a:r>
          </a:p>
          <a:p>
            <a:r>
              <a:rPr lang="el-GR" sz="2000" dirty="0"/>
              <a:t>Είναι 2</a:t>
            </a:r>
            <a:r>
              <a:rPr lang="el-GR" sz="2000" baseline="30000" dirty="0"/>
              <a:t>ης</a:t>
            </a:r>
            <a:r>
              <a:rPr lang="el-GR" sz="2000" dirty="0"/>
              <a:t> τάξης και χρησιμοποιούνται σχετικά λίγα υλικά.</a:t>
            </a:r>
          </a:p>
          <a:p>
            <a:r>
              <a:rPr lang="el-GR" sz="2000" dirty="0"/>
              <a:t>Μπορούν να σχεδιαστούν με μεταβαλλόμενο κέρδος ενίσχυσης.</a:t>
            </a:r>
          </a:p>
          <a:p>
            <a:r>
              <a:rPr lang="el-GR" sz="2000" dirty="0"/>
              <a:t>Επιτρέπουν </a:t>
            </a:r>
            <a:r>
              <a:rPr lang="en-US" sz="2000" dirty="0"/>
              <a:t>cascade </a:t>
            </a:r>
            <a:r>
              <a:rPr lang="el-GR" sz="2000" dirty="0"/>
              <a:t>συνδεσμολογία.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C81E87B5-6CA6-A32B-47F2-24B5910B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86" y="374224"/>
            <a:ext cx="4695867" cy="2881039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3606A94-9655-7688-0F7E-4044F2B57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86" y="3602737"/>
            <a:ext cx="5116876" cy="2558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95CE0-F671-89E2-097E-7F4859DE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l-GR" sz="1600" b="1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7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CA9DE-B6A2-7469-AD1E-8E237307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68" y="114542"/>
            <a:ext cx="8852993" cy="38502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47D10-25C6-DE56-66E3-BD0005F1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el-GR" sz="3400" dirty="0">
                <a:solidFill>
                  <a:schemeClr val="bg1"/>
                </a:solidFill>
              </a:rPr>
              <a:t>Τράπεζα αναλογικών φίλτρων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7C774-7847-FC60-BCF6-5C4867796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5440680" cy="20482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l-GR" sz="1800" dirty="0">
                <a:solidFill>
                  <a:schemeClr val="bg1"/>
                </a:solidFill>
              </a:rPr>
              <a:t>Έχουν σχεδιασθεί 4 </a:t>
            </a:r>
            <a:r>
              <a:rPr lang="en-US" sz="1800" dirty="0">
                <a:solidFill>
                  <a:schemeClr val="bg1"/>
                </a:solidFill>
              </a:rPr>
              <a:t>bandpass </a:t>
            </a:r>
            <a:r>
              <a:rPr lang="el-GR" sz="1800" dirty="0">
                <a:solidFill>
                  <a:schemeClr val="bg1"/>
                </a:solidFill>
              </a:rPr>
              <a:t>φίλτρα στις συχνότητες 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20 – 500 Hz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500 – 1000 Hz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1000 – 4000 Hz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4000 – 15000 Hz          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EA6B9-626B-8264-4142-C424DD01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50492" cy="548640"/>
          </a:xfrm>
          <a:prstGeom prst="ellipse">
            <a:avLst/>
          </a:prstGeom>
          <a:solidFill>
            <a:schemeClr val="bg1">
              <a:alpha val="80000"/>
            </a:schemeClr>
          </a:solidFill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l-G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067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DBE5C0B-3FD4-AB5B-868A-D1475592A2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51" y="182942"/>
            <a:ext cx="8988971" cy="3910202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5A70E-E81F-7A66-C4A0-E17958B7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06" y="4535423"/>
            <a:ext cx="5074919" cy="1789176"/>
          </a:xfrm>
        </p:spPr>
        <p:txBody>
          <a:bodyPr anchor="t">
            <a:normAutofit/>
          </a:bodyPr>
          <a:lstStyle/>
          <a:p>
            <a:pPr algn="ctr"/>
            <a:r>
              <a:rPr lang="el-GR" sz="3400" dirty="0">
                <a:solidFill>
                  <a:schemeClr val="bg1"/>
                </a:solidFill>
              </a:rPr>
              <a:t>Ψηφιακά προγραμματιζόμενη ενίσχυση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2451-B032-057F-DC6C-4550595AB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5074918" cy="1789176"/>
          </a:xfrm>
        </p:spPr>
        <p:txBody>
          <a:bodyPr>
            <a:norm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Το </a:t>
            </a:r>
            <a:r>
              <a:rPr lang="en-US" sz="2000" dirty="0">
                <a:solidFill>
                  <a:schemeClr val="bg1"/>
                </a:solidFill>
              </a:rPr>
              <a:t>IC LTC6910-2 </a:t>
            </a:r>
            <a:r>
              <a:rPr lang="el-GR" sz="2000" dirty="0">
                <a:solidFill>
                  <a:schemeClr val="bg1"/>
                </a:solidFill>
              </a:rPr>
              <a:t>ελέγχεται ψηφιακά από το μικροελεγκτή </a:t>
            </a:r>
            <a:r>
              <a:rPr lang="en-US" sz="2000" dirty="0">
                <a:solidFill>
                  <a:schemeClr val="bg1"/>
                </a:solidFill>
              </a:rPr>
              <a:t>ATMEGA328-PU</a:t>
            </a:r>
          </a:p>
          <a:p>
            <a:r>
              <a:rPr lang="el-GR" sz="2000" dirty="0">
                <a:solidFill>
                  <a:schemeClr val="bg1"/>
                </a:solidFill>
              </a:rPr>
              <a:t>Εφαρμόζεται η τεχνική </a:t>
            </a:r>
            <a:r>
              <a:rPr lang="en-US" sz="2000" dirty="0">
                <a:solidFill>
                  <a:schemeClr val="bg1"/>
                </a:solidFill>
              </a:rPr>
              <a:t>Gain Compression</a:t>
            </a:r>
          </a:p>
          <a:p>
            <a:r>
              <a:rPr lang="el-GR" sz="2000" dirty="0">
                <a:solidFill>
                  <a:schemeClr val="bg1"/>
                </a:solidFill>
              </a:rPr>
              <a:t>Χρήση 4</a:t>
            </a:r>
            <a:r>
              <a:rPr lang="en-US" sz="2000" dirty="0">
                <a:solidFill>
                  <a:schemeClr val="bg1"/>
                </a:solidFill>
              </a:rPr>
              <a:t> ICs (</a:t>
            </a:r>
            <a:r>
              <a:rPr lang="el-GR" sz="2000" dirty="0">
                <a:solidFill>
                  <a:schemeClr val="bg1"/>
                </a:solidFill>
              </a:rPr>
              <a:t>ένα στην έξοδο από κάθε φίλτρο)</a:t>
            </a: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4C264-0E56-D25F-B20C-B1AC064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50492" cy="548640"/>
          </a:xfrm>
          <a:prstGeom prst="ellipse">
            <a:avLst/>
          </a:prstGeom>
          <a:solidFill>
            <a:schemeClr val="bg1">
              <a:alpha val="80000"/>
            </a:schemeClr>
          </a:solidFill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18</a:t>
            </a:fld>
            <a:endParaRPr lang="el-G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139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DEC98-93FC-57D7-AF1E-332394F11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37" y="2566548"/>
            <a:ext cx="3582073" cy="146347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l-GR" sz="4800" dirty="0">
                <a:solidFill>
                  <a:schemeClr val="bg1"/>
                </a:solidFill>
              </a:rPr>
              <a:t>Ανακατασκευή του σήματος στην έξοδο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8A05BF4-CFEC-7EF1-0F8C-F00D81875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939545"/>
            <a:ext cx="6642532" cy="44006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9E05E-A1AC-2B4F-FEB1-D663E61E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612648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19</a:t>
            </a:fld>
            <a:endParaRPr lang="el-G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53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Freeform: Shape 585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1" name="Freeform: Shape 587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179EB-D0DD-10E2-5B23-088FF20E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42006"/>
            <a:ext cx="4205479" cy="25440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/>
              <a:t>Οι</a:t>
            </a:r>
            <a:r>
              <a:rPr lang="en-US" sz="5000" dirty="0"/>
              <a:t> </a:t>
            </a:r>
            <a:r>
              <a:rPr lang="en-US" sz="5000" dirty="0" err="1"/>
              <a:t>στόχοι</a:t>
            </a:r>
            <a:r>
              <a:rPr lang="en-US" sz="5000" dirty="0"/>
              <a:t> </a:t>
            </a:r>
            <a:r>
              <a:rPr lang="en-US" sz="5000" dirty="0" err="1"/>
              <a:t>της</a:t>
            </a:r>
            <a:r>
              <a:rPr lang="en-US" sz="5000" dirty="0"/>
              <a:t> </a:t>
            </a:r>
            <a:r>
              <a:rPr lang="en-US" sz="5000" dirty="0" err="1"/>
              <a:t>δι</a:t>
            </a:r>
            <a:r>
              <a:rPr lang="en-US" sz="5000" dirty="0"/>
              <a:t>πλωματικής εργασίας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1B298-048C-F057-4364-999D7992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600" y="635635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7930EE5-7A4E-4407-95BD-92E8B1433697}" type="slidenum">
              <a:rPr lang="en-US" sz="16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600" dirty="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581" name="Content Placeholder 2">
            <a:extLst>
              <a:ext uri="{FF2B5EF4-FFF2-40B4-BE49-F238E27FC236}">
                <a16:creationId xmlns:a16="http://schemas.microsoft.com/office/drawing/2014/main" id="{9D282CBA-C820-F70A-49A1-12C37CA49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416940"/>
              </p:ext>
            </p:extLst>
          </p:nvPr>
        </p:nvGraphicFramePr>
        <p:xfrm>
          <a:off x="5647022" y="1343607"/>
          <a:ext cx="5596366" cy="4288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5465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31FF26-9AB4-3A51-D825-61561D48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17292"/>
            <a:ext cx="4220967" cy="171709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l-GR" sz="4800" dirty="0">
                <a:solidFill>
                  <a:schemeClr val="bg1"/>
                </a:solidFill>
              </a:rPr>
              <a:t>Θεωρία σχεδιασμού</a:t>
            </a:r>
            <a:br>
              <a:rPr lang="el-GR" sz="4800" dirty="0">
                <a:solidFill>
                  <a:schemeClr val="bg1"/>
                </a:solidFill>
              </a:rPr>
            </a:br>
            <a:r>
              <a:rPr lang="el-GR" sz="4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PCB </a:t>
            </a:r>
            <a:r>
              <a:rPr lang="el-GR" sz="4800" dirty="0">
                <a:solidFill>
                  <a:schemeClr val="bg1"/>
                </a:solidFill>
              </a:rPr>
              <a:t>(</a:t>
            </a:r>
            <a:r>
              <a:rPr lang="en-US" sz="4800" dirty="0">
                <a:solidFill>
                  <a:schemeClr val="bg1"/>
                </a:solidFill>
              </a:rPr>
              <a:t>#1</a:t>
            </a:r>
            <a:r>
              <a:rPr lang="el-GR" sz="4800" dirty="0">
                <a:solidFill>
                  <a:schemeClr val="bg1"/>
                </a:solidFill>
              </a:rPr>
              <a:t>)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endParaRPr lang="el-GR" sz="4800" dirty="0">
              <a:solidFill>
                <a:schemeClr val="bg1"/>
              </a:solidFill>
            </a:endParaRPr>
          </a:p>
        </p:txBody>
      </p:sp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576A19C-7A37-36EA-F065-065085F08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76" y="2250772"/>
            <a:ext cx="4849488" cy="1964042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A2DF92EE-0036-EDF9-2324-3FA106F91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89" y="88942"/>
            <a:ext cx="4050218" cy="207288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8C6A06-1557-2EEF-78FB-44849FAC5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39" y="4045090"/>
            <a:ext cx="3392166" cy="22642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9D87B-6105-E820-9B7B-098CE6E8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787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20</a:t>
            </a:fld>
            <a:endParaRPr lang="el-G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7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33A37-A318-F4C9-54D6-9E801CA03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pPr algn="ctr"/>
            <a:r>
              <a:rPr lang="el-GR" sz="2800" dirty="0">
                <a:solidFill>
                  <a:schemeClr val="bg1"/>
                </a:solidFill>
              </a:rPr>
              <a:t>Θεωρία σχεδιασμού</a:t>
            </a:r>
            <a:br>
              <a:rPr lang="el-GR" sz="2800" dirty="0">
                <a:solidFill>
                  <a:schemeClr val="bg1"/>
                </a:solidFill>
              </a:rPr>
            </a:br>
            <a:r>
              <a:rPr lang="el-GR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PCB </a:t>
            </a:r>
            <a:r>
              <a:rPr lang="el-GR" sz="2800" dirty="0">
                <a:solidFill>
                  <a:schemeClr val="bg1"/>
                </a:solidFill>
              </a:rPr>
              <a:t>(</a:t>
            </a:r>
            <a:r>
              <a:rPr lang="en-US" sz="2800" dirty="0">
                <a:solidFill>
                  <a:schemeClr val="bg1"/>
                </a:solidFill>
              </a:rPr>
              <a:t>#</a:t>
            </a:r>
            <a:r>
              <a:rPr lang="el-GR" sz="2800" dirty="0">
                <a:solidFill>
                  <a:schemeClr val="bg1"/>
                </a:solidFill>
              </a:rPr>
              <a:t>2)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l-GR" sz="2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DCDDEAD-2090-1AF1-315B-9F6CAAD2B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1" y="1119788"/>
            <a:ext cx="5212080" cy="2430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6E8F-0012-04E6-24B8-EF1FB8627C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9243" y="1379261"/>
            <a:ext cx="6021406" cy="1911797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4D279-F5FE-E340-D2FC-E9A862BD0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436" y="5010912"/>
            <a:ext cx="7106412" cy="1344168"/>
          </a:xfrm>
        </p:spPr>
        <p:txBody>
          <a:bodyPr anchor="ctr">
            <a:normAutofit fontScale="85000" lnSpcReduction="10000"/>
          </a:bodyPr>
          <a:lstStyle/>
          <a:p>
            <a:pPr algn="just"/>
            <a:r>
              <a:rPr lang="el-GR" sz="1700" dirty="0">
                <a:solidFill>
                  <a:schemeClr val="bg1"/>
                </a:solidFill>
              </a:rPr>
              <a:t>Τα ίχνη χαλκού φέρουν παρασιτική επαγωγιμότητα επί της γραμμής και παρασιτική χωρητικότητα εγκάρσια αυτής ως προς τα υπόλοιπα δυναμικά των στρωμάτων.</a:t>
            </a:r>
          </a:p>
          <a:p>
            <a:pPr algn="just"/>
            <a:r>
              <a:rPr lang="el-GR" sz="1700" dirty="0">
                <a:solidFill>
                  <a:schemeClr val="bg1"/>
                </a:solidFill>
              </a:rPr>
              <a:t>Η ελλειπής χρήση των </a:t>
            </a:r>
            <a:r>
              <a:rPr lang="en-US" sz="1700" dirty="0">
                <a:solidFill>
                  <a:schemeClr val="bg1"/>
                </a:solidFill>
              </a:rPr>
              <a:t>vias </a:t>
            </a:r>
            <a:r>
              <a:rPr lang="el-GR" sz="1700" dirty="0">
                <a:solidFill>
                  <a:schemeClr val="bg1"/>
                </a:solidFill>
              </a:rPr>
              <a:t>σε σημεία όπου αλλάζει η πορεία των ιχνών, ενδεχομένως να οδηγήσει σε αυξημένη θερμοκρασία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r>
              <a:rPr lang="el-GR" sz="1700" dirty="0">
                <a:solidFill>
                  <a:schemeClr val="bg1"/>
                </a:solidFill>
              </a:rPr>
              <a:t>σε επιπλέον θορύβωση του σήματος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l-GR" sz="1700" dirty="0">
                <a:solidFill>
                  <a:schemeClr val="bg1"/>
                </a:solidFill>
              </a:rPr>
              <a:t>και σε μεγάλες πτώσεις τάσης που, ενδεχομένως, να επηρεάσουν τη σωστή λειτουργία του κυκλώματος.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9CA3E-A6C6-285C-8AD0-26BFB28D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4744" y="6537960"/>
            <a:ext cx="1152906" cy="29260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l-GR" sz="1600" b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07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8801A84-2105-41C4-853D-C409DF3B3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7C886EB-41E7-44CD-A131-CF8E6FABC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C41CD4A-1F07-4DBE-BFC1-121B7465D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C0399E4-AA22-46E2-80A1-1E28F9FE6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E9AE7D-3B3F-45F5-9EE3-37EF10AEB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6DE6542-F6F9-4B7C-BD46-AE778335F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12FBE9A-6573-4F85-8994-2F774CB2E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1BF80C-B072-E13D-45FE-CD8CC7F0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5297723" cy="221217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l-GR" sz="3600" dirty="0">
                <a:solidFill>
                  <a:schemeClr val="bg1"/>
                </a:solidFill>
              </a:rPr>
              <a:t>Προετοιμασία του σχεδιασμού με το λογισμικό </a:t>
            </a:r>
            <a:r>
              <a:rPr lang="en-US" sz="3600" dirty="0">
                <a:solidFill>
                  <a:schemeClr val="bg1"/>
                </a:solidFill>
              </a:rPr>
              <a:t>Altium Designer</a:t>
            </a:r>
            <a:endParaRPr lang="el-GR" sz="3600" dirty="0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40188-3550-860F-B224-4CDA546F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978" y="630935"/>
            <a:ext cx="5297724" cy="2212171"/>
          </a:xfrm>
          <a:noFill/>
        </p:spPr>
        <p:txBody>
          <a:bodyPr anchor="t">
            <a:normAutofit/>
          </a:bodyPr>
          <a:lstStyle/>
          <a:p>
            <a:r>
              <a:rPr lang="el-GR" sz="1800" dirty="0">
                <a:solidFill>
                  <a:schemeClr val="bg1"/>
                </a:solidFill>
              </a:rPr>
              <a:t>Ορισμός κανόνων σύμφωνων με τη κατασκευαστική εταιρεία </a:t>
            </a:r>
            <a:r>
              <a:rPr lang="en-US" sz="1800" dirty="0">
                <a:solidFill>
                  <a:schemeClr val="bg1"/>
                </a:solidFill>
              </a:rPr>
              <a:t>JLCPCB.</a:t>
            </a:r>
            <a:r>
              <a:rPr lang="el-GR" sz="1800" dirty="0">
                <a:solidFill>
                  <a:schemeClr val="bg1"/>
                </a:solidFill>
              </a:rPr>
              <a:t> </a:t>
            </a:r>
          </a:p>
          <a:p>
            <a:r>
              <a:rPr lang="el-GR" sz="1800" dirty="0">
                <a:solidFill>
                  <a:schemeClr val="bg1"/>
                </a:solidFill>
              </a:rPr>
              <a:t>Αρχικοποίηση του </a:t>
            </a:r>
            <a:r>
              <a:rPr lang="en-US" sz="1800" dirty="0">
                <a:solidFill>
                  <a:schemeClr val="bg1"/>
                </a:solidFill>
              </a:rPr>
              <a:t>Layer </a:t>
            </a:r>
            <a:r>
              <a:rPr lang="en-US" sz="1800" dirty="0" err="1">
                <a:solidFill>
                  <a:schemeClr val="bg1"/>
                </a:solidFill>
              </a:rPr>
              <a:t>Stackup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l-GR" sz="1800" dirty="0">
                <a:solidFill>
                  <a:schemeClr val="bg1"/>
                </a:solidFill>
              </a:rPr>
              <a:t>για το σχεδιασμό πλακέτας των 2 </a:t>
            </a:r>
            <a:r>
              <a:rPr lang="en-US" sz="1800" dirty="0">
                <a:solidFill>
                  <a:schemeClr val="bg1"/>
                </a:solidFill>
              </a:rPr>
              <a:t>layers (top &amp; bottom).</a:t>
            </a:r>
            <a:endParaRPr lang="el-GR" sz="1800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6807C51-DE38-4086-BD60-E7AA73293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10" y="2556829"/>
            <a:ext cx="4220528" cy="407281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9179F18E-58CC-4A89-979E-34AC693B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3069202"/>
            <a:ext cx="304800" cy="429768"/>
            <a:chOff x="215328" y="-46937"/>
            <a:chExt cx="304800" cy="277384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D07F5E0-56E3-4C0B-87D3-3C1C03DD1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EA19CE-000C-4F9C-9DF4-D1E8A03F9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A5452EE-DDDB-4EEF-8570-B0FA6C98B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48CC4D6-CE8A-4006-834E-52FCCF74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5B0DA0-B0E9-43F3-047A-56FAFBF7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914" y="2515851"/>
            <a:ext cx="4915484" cy="2502043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9F695AEB-A42E-4CE8-81DB-7E702CA9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6800" y="2931742"/>
            <a:ext cx="304800" cy="429768"/>
            <a:chOff x="215328" y="-46937"/>
            <a:chExt cx="304800" cy="277384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D81CDE5-5823-4B9F-BD9B-08DD09A72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A10BC7A-57E3-48A0-BA34-96CB71B37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C97B18E-4365-4E43-A028-D9A7BC3E1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CCC25D0-76CC-47AE-93E2-6DCE87DC3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D9BAE1B-C0A3-C77D-FAA1-08F82FE46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658" y="5132345"/>
            <a:ext cx="4915484" cy="14975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9A177-06DA-34A3-9730-2877830E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957" y="6222091"/>
            <a:ext cx="640080" cy="54864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A7930EE5-7A4E-4407-95BD-92E8B1433697}" type="slidenum">
              <a:rPr lang="el-GR" sz="1600" b="1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l-G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385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49E2B-0081-2DD0-F986-69A1720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Σχεδι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αστικά φύλλα (#1)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8C250AA1-F6EF-0F16-03BA-BA35793F7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66" y="1396588"/>
            <a:ext cx="7629268" cy="5206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50C92-DEA1-DF76-1345-150AB8D7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n-US" sz="1600" b="1" smtClean="0"/>
              <a:pPr>
                <a:spcAft>
                  <a:spcPts val="600"/>
                </a:spcAft>
              </a:pPr>
              <a:t>23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4888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A36C7-6988-B3D4-C953-155662F0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Σχεδι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αστικά φύλλα (#</a:t>
            </a:r>
            <a:r>
              <a:rPr lang="el-G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  <a:endParaRPr lang="el-GR" sz="320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0385A6C-DCB9-3399-CA8D-A283DD550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77" y="1409298"/>
            <a:ext cx="7821823" cy="51819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B3417-6554-CE48-261D-BB4811DB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l-GR" sz="1600" b="1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02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63302-8DA6-1FBE-74D0-B8C62AF6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Σχεδι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αστικά φύλλα (#</a:t>
            </a:r>
            <a:r>
              <a:rPr lang="el-G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  <a:endParaRPr lang="el-GR" sz="320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486E4B4-6284-2011-9EF0-ACDAF9C9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409298"/>
            <a:ext cx="7664855" cy="51354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7E9B6-FE6A-9936-9DB8-F3EF156E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l-GR" sz="1600" b="1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01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25FE-F462-D348-C6C5-425ACF47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Σχεδι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αστικά φύλλα (#</a:t>
            </a:r>
            <a:r>
              <a:rPr lang="el-GR" sz="3200" dirty="0">
                <a:solidFill>
                  <a:schemeClr val="bg1"/>
                </a:solidFill>
              </a:rPr>
              <a:t>4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  <a:endParaRPr lang="el-GR" sz="320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CA335A0-1EF8-8D73-DCF2-F792C98BA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09298"/>
            <a:ext cx="7774897" cy="51897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126B1-7F98-7547-66E0-23824583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l-GR" sz="1600" b="1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83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00328-2909-BF30-AA4B-FF40341E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pPr algn="ctr"/>
            <a:r>
              <a:rPr lang="el-GR" sz="4000" dirty="0"/>
              <a:t>Τοποθέτηση των υλικών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3925-E765-B631-DC0D-0670D1C2F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15" y="2898648"/>
            <a:ext cx="5569585" cy="3456432"/>
          </a:xfrm>
        </p:spPr>
        <p:txBody>
          <a:bodyPr anchor="t">
            <a:normAutofit/>
          </a:bodyPr>
          <a:lstStyle/>
          <a:p>
            <a:pPr algn="just"/>
            <a:r>
              <a:rPr lang="el-GR" sz="2000" dirty="0"/>
              <a:t>Θα πρέπει να τηρηθεί η σχετική θέση των υλικών στο χώρο σύμφωνα με τη τοπολογία των σχηματικών.</a:t>
            </a:r>
          </a:p>
          <a:p>
            <a:pPr algn="just"/>
            <a:r>
              <a:rPr lang="el-GR" sz="2000" dirty="0"/>
              <a:t>Χρήση </a:t>
            </a:r>
            <a:r>
              <a:rPr lang="en-US" sz="2000" dirty="0"/>
              <a:t>decoupling </a:t>
            </a:r>
            <a:r>
              <a:rPr lang="el-GR" sz="2000" dirty="0"/>
              <a:t>πυκνωτών.</a:t>
            </a:r>
          </a:p>
          <a:p>
            <a:pPr algn="just"/>
            <a:r>
              <a:rPr lang="el-GR" sz="2000" dirty="0"/>
              <a:t>Μείωση των πιθανών τομών των συνδέσεων έτσι ώστε να γίνει εύκολα το </a:t>
            </a:r>
            <a:r>
              <a:rPr lang="en-US" sz="2000" dirty="0"/>
              <a:t>routing.</a:t>
            </a:r>
            <a:endParaRPr lang="el-GR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D8186F-1D75-CFBD-3F13-0C51BBD3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77" y="461169"/>
            <a:ext cx="5319255" cy="58939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5BCBA-15B7-2358-F693-D9C16D10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l-GR" sz="1600" b="1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49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1CC4-5B9F-65B6-8883-B151CC4E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26" y="1866989"/>
            <a:ext cx="3228738" cy="1591235"/>
          </a:xfrm>
        </p:spPr>
        <p:txBody>
          <a:bodyPr anchor="b">
            <a:normAutofit/>
          </a:bodyPr>
          <a:lstStyle/>
          <a:p>
            <a:pPr algn="ctr"/>
            <a:r>
              <a:rPr lang="el-GR" sz="2800" dirty="0">
                <a:solidFill>
                  <a:schemeClr val="bg1">
                    <a:alpha val="60000"/>
                  </a:schemeClr>
                </a:solidFill>
              </a:rPr>
              <a:t>Τελική μορφή του </a:t>
            </a:r>
            <a:r>
              <a:rPr lang="en-US" sz="2800" dirty="0">
                <a:solidFill>
                  <a:schemeClr val="bg1">
                    <a:alpha val="60000"/>
                  </a:schemeClr>
                </a:solidFill>
              </a:rPr>
              <a:t>PCB Layout</a:t>
            </a:r>
            <a:endParaRPr lang="el-GR" sz="28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2B2E526-DE66-1678-52E4-5934D0BA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211" y="1481418"/>
            <a:ext cx="3544599" cy="3953613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0708758-8A1C-F303-2346-AD4C5D6BD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07" y="1481418"/>
            <a:ext cx="3597788" cy="3953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21BCA-9021-5871-FFD6-AC84369B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bg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l-GR" sz="16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352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3E03C-D9E8-7E4C-5183-E8A3F8B2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162628"/>
            <a:ext cx="3308130" cy="191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Σφάλμ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α σύνδεσης των pins 1 και 7</a:t>
            </a:r>
          </a:p>
        </p:txBody>
      </p: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7A8727A-28C3-DC5D-303E-50F055B9A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369"/>
            <a:ext cx="4482662" cy="6496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C968A-4796-F62E-15F2-6AF8488F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n-US" sz="1600" b="1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43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E45DB-9864-A51A-62BA-D28D2D59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5400" dirty="0">
                <a:solidFill>
                  <a:schemeClr val="bg1"/>
                </a:solidFill>
              </a:rPr>
              <a:t>Η κυματική φύση του ήχου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6389AEF1-ACD4-D7CB-0208-01DF5C732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21" y="2828513"/>
            <a:ext cx="5465162" cy="342719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DCE1955-4B09-8756-2064-897B7D69C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18" y="3544718"/>
            <a:ext cx="5465161" cy="1994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4EF2C-6DE5-C636-B946-9CE08C8B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n-US" sz="1600" b="1" smtClean="0"/>
              <a:pPr>
                <a:spcAft>
                  <a:spcPts val="600"/>
                </a:spcAft>
              </a:pPr>
              <a:t>3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94106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449A4E-099C-4A27-B5F9-A23BA959C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EA46559-86B7-4A50-8B9E-1F8743A99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F86CE58-421A-4495-BE0B-CB3A9073D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75E152A-BA69-45ED-91D1-A6432FF19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A63A0D2-3D76-494E-A488-85B5F127A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5999343-647D-4014-BE86-875720100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274604-C7C6-42A2-81E5-361163495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A6F39E-27F6-1F6C-EDE7-DCA25831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82" y="4594415"/>
            <a:ext cx="5310777" cy="1515330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l-GR" sz="4800" dirty="0">
                <a:solidFill>
                  <a:schemeClr val="bg1"/>
                </a:solidFill>
              </a:rPr>
              <a:t>Τελική μορφή της πλακέτας </a:t>
            </a:r>
            <a:r>
              <a:rPr lang="en-US" sz="4800" dirty="0">
                <a:solidFill>
                  <a:schemeClr val="bg1"/>
                </a:solidFill>
              </a:rPr>
              <a:t>PCB </a:t>
            </a:r>
            <a:endParaRPr lang="el-GR" sz="4800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DAADDCE-D51C-BBDB-A4C5-B1E76A732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1" r="7472" b="2"/>
          <a:stretch/>
        </p:blipFill>
        <p:spPr>
          <a:xfrm rot="16200000">
            <a:off x="6966165" y="1060890"/>
            <a:ext cx="4033501" cy="5424206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FED0D69-E6B9-492B-BD5A-1240229A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734301" y="850149"/>
            <a:ext cx="304800" cy="429768"/>
            <a:chOff x="215328" y="-46937"/>
            <a:chExt cx="304800" cy="2773841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27C24B3-51A8-498B-8982-0674499F2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1891B9-DBE9-4307-95A8-8DC5F7F2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DA2285-475D-4EAF-9A41-103CC1E26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BA1D1C0-1FF7-42FB-8276-2CC96FA6A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05D31C0-CD80-AAE0-D39B-E84F4E9609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 r="2" b="9580"/>
          <a:stretch/>
        </p:blipFill>
        <p:spPr>
          <a:xfrm>
            <a:off x="465515" y="341486"/>
            <a:ext cx="5571586" cy="4143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4B3BA-467D-DE04-D07E-CD8EBE20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029" y="6147027"/>
            <a:ext cx="640080" cy="54864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A7930EE5-7A4E-4407-95BD-92E8B1433697}" type="slidenum">
              <a:rPr lang="el-GR" sz="1600" b="1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30</a:t>
            </a:fld>
            <a:endParaRPr lang="el-G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72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A292F79-0A0E-ACD8-9977-8A2B5AFF7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09" y="561764"/>
            <a:ext cx="7443491" cy="57128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782EE-8201-103D-803E-4511C44C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n-US" sz="1600" b="1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78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93102-1468-C246-CF45-90D69AE3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solidFill>
                  <a:srgbClr val="FFFFFF"/>
                </a:solidFill>
              </a:rPr>
              <a:t>Αποτελέσματα (#1) – </a:t>
            </a:r>
            <a:r>
              <a:rPr lang="en-US" dirty="0">
                <a:solidFill>
                  <a:srgbClr val="FFFFFF"/>
                </a:solidFill>
              </a:rPr>
              <a:t>Low power mode 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4DEB1-9F20-E3BD-85F9-5DECAFB5E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l-GR" sz="1600" b="1" dirty="0">
              <a:solidFill>
                <a:srgbClr val="FFFFFF">
                  <a:alpha val="80000"/>
                </a:srgbClr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59C9FA7-333D-7477-D365-0410B0F70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27" y="1690688"/>
            <a:ext cx="8630271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3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1E59-5E27-7003-B891-41D7FB31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97" y="4697639"/>
            <a:ext cx="10954303" cy="16587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l-GR" sz="6000" dirty="0">
                <a:solidFill>
                  <a:srgbClr val="FFFFFF"/>
                </a:solidFill>
              </a:rPr>
              <a:t>Αποτελέσματα (#</a:t>
            </a:r>
            <a:r>
              <a:rPr lang="en-US" sz="6000" dirty="0">
                <a:solidFill>
                  <a:srgbClr val="FFFFFF"/>
                </a:solidFill>
              </a:rPr>
              <a:t>2</a:t>
            </a:r>
            <a:r>
              <a:rPr lang="el-GR" sz="6000" dirty="0">
                <a:solidFill>
                  <a:srgbClr val="FFFFFF"/>
                </a:solidFill>
              </a:rPr>
              <a:t>) – Εκτίμηση συχνότητας της βασικής αρμονικής</a:t>
            </a:r>
            <a:endParaRPr lang="en-US" sz="6000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D019B1-9238-BED3-FDD7-0A994406F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" y="844235"/>
            <a:ext cx="5834661" cy="3150716"/>
          </a:xfrm>
          <a:prstGeom prst="rect">
            <a:avLst/>
          </a:prstGeom>
        </p:spPr>
      </p:pic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8F226F6E-739B-61FD-CE53-BE354074B7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48" y="844235"/>
            <a:ext cx="5834661" cy="31507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6B8A8-EAA4-E8CF-ADF1-AFC98BB67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l-GR" sz="1600" b="1" dirty="0">
                <a:solidFill>
                  <a:prstClr val="white">
                    <a:alpha val="60000"/>
                  </a:prstClr>
                </a:solidFill>
              </a:rPr>
              <a:t>33</a:t>
            </a:r>
            <a:endParaRPr lang="en-US" sz="1600" b="1" dirty="0">
              <a:solidFill>
                <a:prstClr val="white">
                  <a:alpha val="6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519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982130-9893-F8E4-ADF2-007B8DCD7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1" b="1"/>
          <a:stretch/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105B5-81E0-D6BA-383D-59B5B925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n-US" sz="1600" b="1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1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9C961EF8-B312-BC27-4AB1-19007022FF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030" y="2415952"/>
            <a:ext cx="5498295" cy="3230247"/>
          </a:xfrm>
          <a:prstGeom prst="rect">
            <a:avLst/>
          </a:prstGeom>
          <a:noFill/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13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1B0DA-0156-5D22-A830-89C7A9E3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4870143" cy="1055302"/>
          </a:xfrm>
        </p:spPr>
        <p:txBody>
          <a:bodyPr>
            <a:normAutofit fontScale="90000"/>
          </a:bodyPr>
          <a:lstStyle/>
          <a:p>
            <a:pPr algn="ctr"/>
            <a:r>
              <a:rPr lang="el-GR" sz="4400" dirty="0">
                <a:solidFill>
                  <a:srgbClr val="FFFFFF"/>
                </a:solidFill>
              </a:rPr>
              <a:t>Αποτελέσματα (#3) – Μέτρηση μέσης τιμής κατανάλωσης σε ισχύ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5D67-F693-F264-33D4-F91B8B677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75" y="1825625"/>
            <a:ext cx="4797693" cy="4033637"/>
          </a:xfrm>
        </p:spPr>
        <p:txBody>
          <a:bodyPr>
            <a:normAutofit/>
          </a:bodyPr>
          <a:lstStyle/>
          <a:p>
            <a:r>
              <a:rPr lang="el-GR" sz="2000" dirty="0"/>
              <a:t>Μετρήθηκε, με την ακρίβεια του παλμογράφου, η πτώση τάσης σε αντίσταση των 1.8 Ω, ίση με 0.11 </a:t>
            </a:r>
            <a:r>
              <a:rPr lang="en-US" sz="2000" dirty="0"/>
              <a:t>V.</a:t>
            </a:r>
          </a:p>
          <a:p>
            <a:r>
              <a:rPr lang="el-GR" sz="2000" dirty="0"/>
              <a:t>Το ρεύμα υπολογίζεται σε μέση τιμή 61.1 </a:t>
            </a:r>
            <a:r>
              <a:rPr lang="en-US" sz="2000" dirty="0"/>
              <a:t>mA</a:t>
            </a:r>
            <a:r>
              <a:rPr lang="el-GR" sz="2000" dirty="0"/>
              <a:t>, αλλά δεν γνωρίζουμε επακριβώς τις δυναμικές αλλαγές του λόγω του </a:t>
            </a:r>
            <a:r>
              <a:rPr lang="en-US" sz="2000" dirty="0"/>
              <a:t>Low Power mode.</a:t>
            </a:r>
          </a:p>
          <a:p>
            <a:r>
              <a:rPr lang="el-GR" sz="2000" dirty="0"/>
              <a:t>Η μπαταρία έχει χωρητικότητα 3300 </a:t>
            </a:r>
            <a:r>
              <a:rPr lang="en-US" sz="2000" dirty="0" err="1"/>
              <a:t>mAh</a:t>
            </a:r>
            <a:r>
              <a:rPr lang="el-GR" sz="2000" dirty="0"/>
              <a:t>, συνεπώς η ζωή της εκτιμάται στις 2.5 ημέρες περίπου σε περίπτωση 24ωρης χρήσης.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59374-1E56-BA55-07F5-68FE9E90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56" y="6356350"/>
            <a:ext cx="111034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l-GR" sz="1600" b="1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13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09614-FABA-7542-F457-ACCB7847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l-GR">
                <a:solidFill>
                  <a:srgbClr val="FFFFFF"/>
                </a:solidFill>
              </a:rPr>
              <a:t>Συμπεράσματα και πιθανές βελτιώσεις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4F83-6B10-8D30-A3CF-6CC30AFDF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l-GR" sz="2400" dirty="0">
                <a:solidFill>
                  <a:srgbClr val="FFFFFF"/>
                </a:solidFill>
              </a:rPr>
              <a:t>Ο ήχος έχει μέτρια ποιότητα εξαιτίας των αναλογικών στοιχείων και των 4 </a:t>
            </a:r>
            <a:r>
              <a:rPr lang="en-US" sz="2400" dirty="0">
                <a:solidFill>
                  <a:srgbClr val="FFFFFF"/>
                </a:solidFill>
              </a:rPr>
              <a:t>bandpass </a:t>
            </a:r>
            <a:r>
              <a:rPr lang="el-GR" sz="2400" dirty="0">
                <a:solidFill>
                  <a:srgbClr val="FFFFFF"/>
                </a:solidFill>
              </a:rPr>
              <a:t>φίλτρων.</a:t>
            </a:r>
          </a:p>
          <a:p>
            <a:r>
              <a:rPr lang="el-GR" sz="2400" dirty="0">
                <a:solidFill>
                  <a:srgbClr val="FFFFFF"/>
                </a:solidFill>
              </a:rPr>
              <a:t>Χρήση ψηφιακών φίλτρων (</a:t>
            </a:r>
            <a:r>
              <a:rPr lang="en-US" sz="2400" dirty="0">
                <a:solidFill>
                  <a:srgbClr val="FFFFFF"/>
                </a:solidFill>
              </a:rPr>
              <a:t>FIR/IIR</a:t>
            </a:r>
            <a:r>
              <a:rPr lang="el-GR" sz="2400" dirty="0">
                <a:solidFill>
                  <a:srgbClr val="FFFFFF"/>
                </a:solidFill>
              </a:rPr>
              <a:t>) με μεγάλη ακρίβεια.</a:t>
            </a:r>
          </a:p>
          <a:p>
            <a:r>
              <a:rPr lang="el-GR" sz="2400" dirty="0">
                <a:solidFill>
                  <a:srgbClr val="FFFFFF"/>
                </a:solidFill>
              </a:rPr>
              <a:t>Χρήση </a:t>
            </a:r>
            <a:r>
              <a:rPr lang="en-US" sz="2400" dirty="0">
                <a:solidFill>
                  <a:srgbClr val="FFFFFF"/>
                </a:solidFill>
              </a:rPr>
              <a:t>DSP </a:t>
            </a:r>
            <a:r>
              <a:rPr lang="el-GR" sz="2400" dirty="0">
                <a:solidFill>
                  <a:srgbClr val="FFFFFF"/>
                </a:solidFill>
              </a:rPr>
              <a:t>ειδικού σκοπού ή συνδυασμός μικροελεγκτή και </a:t>
            </a:r>
            <a:r>
              <a:rPr lang="en-US" sz="2400" dirty="0">
                <a:solidFill>
                  <a:srgbClr val="FFFFFF"/>
                </a:solidFill>
              </a:rPr>
              <a:t>FPGA </a:t>
            </a:r>
            <a:r>
              <a:rPr lang="el-GR" sz="2400" dirty="0">
                <a:solidFill>
                  <a:srgbClr val="FFFFFF"/>
                </a:solidFill>
              </a:rPr>
              <a:t>το οποίο εκτελεί ταχύτατα υπολογιστικές πράξεις (όπως </a:t>
            </a:r>
            <a:r>
              <a:rPr lang="en-US" sz="2400" dirty="0">
                <a:solidFill>
                  <a:srgbClr val="FFFFFF"/>
                </a:solidFill>
              </a:rPr>
              <a:t>FFT/IFFT).</a:t>
            </a:r>
            <a:endParaRPr lang="el-GR" sz="2400" dirty="0">
              <a:solidFill>
                <a:srgbClr val="FFFFFF"/>
              </a:solidFill>
            </a:endParaRPr>
          </a:p>
          <a:p>
            <a:r>
              <a:rPr lang="el-GR" sz="2400" dirty="0">
                <a:solidFill>
                  <a:srgbClr val="FFFFFF"/>
                </a:solidFill>
              </a:rPr>
              <a:t>Τα </a:t>
            </a:r>
            <a:r>
              <a:rPr lang="en-US" sz="2400" dirty="0">
                <a:solidFill>
                  <a:srgbClr val="FFFFFF"/>
                </a:solidFill>
              </a:rPr>
              <a:t>modules Teensy</a:t>
            </a:r>
            <a:r>
              <a:rPr lang="el-GR" sz="2400" dirty="0">
                <a:solidFill>
                  <a:srgbClr val="FFFFFF"/>
                </a:solidFill>
              </a:rPr>
              <a:t> 3.6/4.0 ενδείκνυται για </a:t>
            </a:r>
            <a:r>
              <a:rPr lang="en-US" sz="2400" dirty="0">
                <a:solidFill>
                  <a:srgbClr val="FFFFFF"/>
                </a:solidFill>
              </a:rPr>
              <a:t>audio signal processing </a:t>
            </a:r>
            <a:r>
              <a:rPr lang="el-GR" sz="2400" dirty="0">
                <a:solidFill>
                  <a:srgbClr val="FFFFFF"/>
                </a:solidFill>
              </a:rPr>
              <a:t>εφαρμογές και είναι συμβατό με το </a:t>
            </a:r>
            <a:r>
              <a:rPr lang="en-US" sz="2400" dirty="0">
                <a:solidFill>
                  <a:srgbClr val="FFFFFF"/>
                </a:solidFill>
              </a:rPr>
              <a:t>Arduino IDE.</a:t>
            </a:r>
          </a:p>
          <a:p>
            <a:endParaRPr lang="el-GR" sz="24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5B177-8694-20E7-E3A4-5167ABF4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l-GR" sz="1600" b="1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8" name="Picture 7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A25E4846-E59C-16FC-8BA8-459308F76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27" y="4873918"/>
            <a:ext cx="5201473" cy="14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05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D6713-50A7-780C-AB6F-3E17EB07B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359" y="-78952"/>
            <a:ext cx="5353618" cy="28874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l-GR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Ευχαριστώ για τη προσοχή σας !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C0BB-EBF0-5ABE-8469-3C028936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1" y="6108192"/>
            <a:ext cx="597719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 defTabSz="457200">
              <a:spcAft>
                <a:spcPts val="600"/>
              </a:spcAft>
            </a:pPr>
            <a:fld id="{A7930EE5-7A4E-4407-95BD-92E8B1433697}" type="slidenum">
              <a:rPr lang="en-US" sz="1600" b="1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37</a:t>
            </a:fld>
            <a:endParaRPr lang="en-US" sz="1600" b="1" dirty="0">
              <a:solidFill>
                <a:srgbClr val="FFFFFF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6DDEB3-4F3B-F690-0112-F7E2C311D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65" y="2263502"/>
            <a:ext cx="4888671" cy="3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5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E5AB7-7716-2310-902B-61144E2C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5400" dirty="0">
                <a:solidFill>
                  <a:srgbClr val="FFFFFF"/>
                </a:solidFill>
              </a:rPr>
              <a:t>Η δομή των αυτιών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758AA81-89EE-E342-78CC-0E32F51C55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101" y="607481"/>
            <a:ext cx="3513835" cy="3338143"/>
          </a:xfrm>
          <a:prstGeom prst="rect">
            <a:avLst/>
          </a:prstGeom>
        </p:spPr>
      </p:pic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0AD2067-CB5E-A172-8DA0-EB00FA0A7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8" y="675721"/>
            <a:ext cx="3641715" cy="34596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029D02C-0665-C1B3-5D1A-0BC2F596A5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9" y="702503"/>
            <a:ext cx="3613522" cy="343284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CBCB-A8DE-3C89-9550-C51D32161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n-US" sz="1600" b="1" smtClean="0"/>
              <a:pPr>
                <a:spcAft>
                  <a:spcPts val="600"/>
                </a:spcAft>
              </a:pPr>
              <a:t>4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03818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5E2E7-B902-77F8-0B17-D9E337E91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5400" dirty="0">
                <a:solidFill>
                  <a:srgbClr val="FFFFFF"/>
                </a:solidFill>
              </a:rPr>
              <a:t>Παραγωγή ομιλίας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C688F18-20A4-95D9-98BF-0951DE110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9" b="12982"/>
          <a:stretch/>
        </p:blipFill>
        <p:spPr bwMode="auto">
          <a:xfrm>
            <a:off x="331567" y="3440912"/>
            <a:ext cx="5455917" cy="196944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CF809DA-300C-7B5F-9B1B-96FFC4E5F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6184" t="16092" r="1566" b="7910"/>
          <a:stretch/>
        </p:blipFill>
        <p:spPr bwMode="auto">
          <a:xfrm>
            <a:off x="6814189" y="2670490"/>
            <a:ext cx="4872016" cy="339590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021F5-C1A8-B725-D283-03AC8D6E6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n-US" sz="1600" b="1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6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54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17BA5-3922-2F99-76E3-94711010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Sound Pressure Level (SPL)</a:t>
            </a:r>
            <a:endParaRPr lang="el-G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F0D5-DFA4-D142-35CA-44F363FE2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427256" cy="3773010"/>
          </a:xfrm>
        </p:spPr>
        <p:txBody>
          <a:bodyPr>
            <a:normAutofit/>
          </a:bodyPr>
          <a:lstStyle/>
          <a:p>
            <a:r>
              <a:rPr lang="el-GR" sz="2000" dirty="0"/>
              <a:t>Είναι το μέγεθος το οποίο ορίζει την ισχύ του ηχητικού κύματος ανά μονάδα απόστασης και συχνότητα.</a:t>
            </a:r>
          </a:p>
          <a:p>
            <a:r>
              <a:rPr lang="el-GR" sz="2000" dirty="0"/>
              <a:t>Το κατώφλιο ακοής μετατοπίζεται υψηλότερα για τη περίπτωση βαρήκοων ατόμων, το οποίο σημαίνει πως ο ήχος γίνεται ακουστός όταν φέρει μεγαλύτερη ισχύ.</a:t>
            </a:r>
          </a:p>
          <a:p>
            <a:pPr marL="0" indent="0">
              <a:buNone/>
            </a:pPr>
            <a:endParaRPr lang="el-GR" sz="20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5DA60B7-D22B-F4AF-CA7C-FF52BD641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41" y="484632"/>
            <a:ext cx="4380446" cy="277063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8A7E3FC-FDCF-985A-B8D8-7771F054B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41" y="3447287"/>
            <a:ext cx="4656525" cy="2770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79473-9368-398F-CF73-1FBB2C52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l-GR" sz="1600" b="1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51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0F6F6B6-F550-5D17-F5FF-C1B62394FA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88" y="320040"/>
            <a:ext cx="6618975" cy="4305291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D757F-809A-1E95-5B12-E63814BC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dB Hearing Loss 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(dB HL)</a:t>
            </a:r>
            <a:endParaRPr lang="el-GR" sz="26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F995-9E78-70BB-7EDF-3E2377448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l-GR" sz="1700" dirty="0">
                <a:solidFill>
                  <a:schemeClr val="bg1"/>
                </a:solidFill>
              </a:rPr>
              <a:t>Το ακουόγραμμα είναι το γράφημα το οποίο δηλώνει την απώλεια ακοής σε </a:t>
            </a:r>
            <a:r>
              <a:rPr lang="en-US" sz="1700" dirty="0">
                <a:solidFill>
                  <a:schemeClr val="bg1"/>
                </a:solidFill>
              </a:rPr>
              <a:t>dB </a:t>
            </a:r>
            <a:r>
              <a:rPr lang="el-GR" sz="1700" dirty="0">
                <a:solidFill>
                  <a:schemeClr val="bg1"/>
                </a:solidFill>
              </a:rPr>
              <a:t>μονάδες.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59334-A787-267B-FC50-F9F6D3CC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l-GR" sz="1600" b="1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2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2CEE-98A1-E1E8-1797-EB2D301E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/>
              <a:t>Soft Sound Amplification &amp; Gain Compression</a:t>
            </a:r>
            <a:endParaRPr lang="el-G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D41A6-7EA0-4557-CE4C-725C537E1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el-GR" sz="1800" dirty="0"/>
              <a:t>Στόχος είναι η ενίσχυση ανά συχνοτική ζώνη και όχι στο σύνολο του φάσματος του σήματος.</a:t>
            </a:r>
          </a:p>
          <a:p>
            <a:r>
              <a:rPr lang="el-GR" sz="1800" dirty="0"/>
              <a:t>Το σήμα ήχου γίνεται πιο ρεαλιστικό.</a:t>
            </a:r>
          </a:p>
          <a:p>
            <a:r>
              <a:rPr lang="el-GR" sz="1800" dirty="0"/>
              <a:t>Υπάρχει μεγαλύτερη ασφάλεια για τα αυτιά.</a:t>
            </a:r>
          </a:p>
          <a:p>
            <a:r>
              <a:rPr lang="el-GR" sz="1800" dirty="0"/>
              <a:t>Παρέχεται δυνατότητα δυναμικής ρύθμισης των κερδών σε σχέση με τις περιβαλλοντικές μεταβολές.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43569D0-C0CA-A8CB-B724-0FC1362F6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69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81B72-CA2E-25E9-3E1E-943A2AE1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635" y="6350454"/>
            <a:ext cx="11263703" cy="3710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l-GR" sz="1600" b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l-GR" sz="16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504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1D5B5F2-3484-D253-4654-CEC30E1B8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6D6C1-5D28-BC7C-CBAF-99E5D32A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30EE5-7A4E-4407-95BD-92E8B1433697}" type="slidenum">
              <a:rPr lang="en-US" sz="16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94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808</Words>
  <Application>Microsoft Office PowerPoint</Application>
  <PresentationFormat>Widescreen</PresentationFormat>
  <Paragraphs>122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Tw Cen MT</vt:lpstr>
      <vt:lpstr>Office Theme</vt:lpstr>
      <vt:lpstr>Σχεδιασμός ακουστικού βαρηκοΐας και Υλοποίηση με τη βοήθεια μικροελεγκτή</vt:lpstr>
      <vt:lpstr>Οι στόχοι της διπλωματικής εργασίας</vt:lpstr>
      <vt:lpstr>Η κυματική φύση του ήχου</vt:lpstr>
      <vt:lpstr>Η δομή των αυτιών</vt:lpstr>
      <vt:lpstr>Παραγωγή ομιλίας</vt:lpstr>
      <vt:lpstr>Sound Pressure Level (SPL)</vt:lpstr>
      <vt:lpstr>dB Hearing Loss  (dB HL)</vt:lpstr>
      <vt:lpstr>Soft Sound Amplification &amp; Gain Compression</vt:lpstr>
      <vt:lpstr>PowerPoint Presentation</vt:lpstr>
      <vt:lpstr>Προδιαγραφές του συστήματος στο επίπεδο του Hardware</vt:lpstr>
      <vt:lpstr>Προδιαγραφές του συστήματος στο επίπεδο του Firmware</vt:lpstr>
      <vt:lpstr>Πόλωση</vt:lpstr>
      <vt:lpstr>Envelope detection</vt:lpstr>
      <vt:lpstr>Προενίσχυση</vt:lpstr>
      <vt:lpstr>Κρίσιμες συχνοτικές ζώνες</vt:lpstr>
      <vt:lpstr>Αναλογικά φίλτρα  Sallen – Key </vt:lpstr>
      <vt:lpstr>Τράπεζα αναλογικών φίλτρων</vt:lpstr>
      <vt:lpstr>Ψηφιακά προγραμματιζόμενη ενίσχυση</vt:lpstr>
      <vt:lpstr>Ανακατασκευή του σήματος στην έξοδο </vt:lpstr>
      <vt:lpstr>Θεωρία σχεδιασμού  PCB (#1) </vt:lpstr>
      <vt:lpstr>Θεωρία σχεδιασμού  PCB (#2) </vt:lpstr>
      <vt:lpstr>Προετοιμασία του σχεδιασμού με το λογισμικό Altium Designer</vt:lpstr>
      <vt:lpstr>Σχεδιαστικά φύλλα (#1)</vt:lpstr>
      <vt:lpstr>Σχεδιαστικά φύλλα (#2)</vt:lpstr>
      <vt:lpstr>Σχεδιαστικά φύλλα (#3)</vt:lpstr>
      <vt:lpstr>Σχεδιαστικά φύλλα (#4)</vt:lpstr>
      <vt:lpstr>Τοποθέτηση των υλικών</vt:lpstr>
      <vt:lpstr>Τελική μορφή του PCB Layout</vt:lpstr>
      <vt:lpstr>Σφάλμα σύνδεσης των pins 1 και 7</vt:lpstr>
      <vt:lpstr>Τελική μορφή της πλακέτας PCB </vt:lpstr>
      <vt:lpstr>PowerPoint Presentation</vt:lpstr>
      <vt:lpstr>Αποτελέσματα (#1) – Low power mode </vt:lpstr>
      <vt:lpstr>Αποτελέσματα (#2) – Εκτίμηση συχνότητας της βασικής αρμονικής</vt:lpstr>
      <vt:lpstr>PowerPoint Presentation</vt:lpstr>
      <vt:lpstr>Αποτελέσματα (#3) – Μέτρηση μέσης τιμής κατανάλωσης σε ισχύ</vt:lpstr>
      <vt:lpstr>Συμπεράσματα και πιθανές βελτιώσεις</vt:lpstr>
      <vt:lpstr>Ευχαριστώ για τη προσοχή σας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Σχεδιασμός ακουστικού βαρηκοΐας και Υλοποίηση με τη βοήθεια μικροελεγκτή</dc:title>
  <dc:creator>ppapap pap</dc:creator>
  <cp:lastModifiedBy>ppapap pap</cp:lastModifiedBy>
  <cp:revision>75</cp:revision>
  <dcterms:created xsi:type="dcterms:W3CDTF">2022-06-25T08:44:34Z</dcterms:created>
  <dcterms:modified xsi:type="dcterms:W3CDTF">2022-06-27T12:57:08Z</dcterms:modified>
</cp:coreProperties>
</file>